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1"/>
  </p:notesMasterIdLst>
  <p:sldIdLst>
    <p:sldId id="294" r:id="rId2"/>
    <p:sldId id="295" r:id="rId3"/>
    <p:sldId id="330" r:id="rId4"/>
    <p:sldId id="347" r:id="rId5"/>
    <p:sldId id="339" r:id="rId6"/>
    <p:sldId id="338" r:id="rId7"/>
    <p:sldId id="337" r:id="rId8"/>
    <p:sldId id="341" r:id="rId9"/>
    <p:sldId id="351" r:id="rId10"/>
    <p:sldId id="352" r:id="rId11"/>
    <p:sldId id="350" r:id="rId12"/>
    <p:sldId id="342" r:id="rId13"/>
    <p:sldId id="353" r:id="rId14"/>
    <p:sldId id="355" r:id="rId15"/>
    <p:sldId id="331" r:id="rId16"/>
    <p:sldId id="319" r:id="rId17"/>
    <p:sldId id="356" r:id="rId18"/>
    <p:sldId id="357" r:id="rId19"/>
    <p:sldId id="361" r:id="rId20"/>
    <p:sldId id="362" r:id="rId21"/>
    <p:sldId id="359" r:id="rId22"/>
    <p:sldId id="332" r:id="rId23"/>
    <p:sldId id="344" r:id="rId24"/>
    <p:sldId id="360" r:id="rId25"/>
    <p:sldId id="345" r:id="rId26"/>
    <p:sldId id="346" r:id="rId27"/>
    <p:sldId id="334" r:id="rId28"/>
    <p:sldId id="349" r:id="rId29"/>
    <p:sldId id="317" r:id="rId30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E7E7A1"/>
    <a:srgbClr val="FF9999"/>
    <a:srgbClr val="00AAE6"/>
    <a:srgbClr val="003300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7482" autoAdjust="0"/>
  </p:normalViewPr>
  <p:slideViewPr>
    <p:cSldViewPr>
      <p:cViewPr>
        <p:scale>
          <a:sx n="66" d="100"/>
          <a:sy n="66" d="100"/>
        </p:scale>
        <p:origin x="-678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b="0" dirty="0"/>
              <a:t>Профилактические мероприятия</a:t>
            </a:r>
          </a:p>
        </c:rich>
      </c:tx>
      <c:overlay val="0"/>
    </c:title>
    <c:autoTitleDeleted val="0"/>
    <c:view3D>
      <c:rotX val="30"/>
      <c:rotY val="14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65918058090727E-2"/>
          <c:y val="0.26839111893550288"/>
          <c:w val="0.94944585449869956"/>
          <c:h val="0.71465029526633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мероприятия: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explosion val="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DD1-4A6E-A99D-3EF6498FE46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DD1-4A6E-A99D-3EF6498FE46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DD1-4A6E-A99D-3EF6498FE46C}"/>
              </c:ext>
            </c:extLst>
          </c:dPt>
          <c:dLbls>
            <c:dLbl>
              <c:idx val="0"/>
              <c:layout>
                <c:manualLayout>
                  <c:x val="-5.9928201595228596E-2"/>
                  <c:y val="-4.469081426850007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4164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02598647500345E-2"/>
                  <c:y val="-2.1778563065642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41014486486905E-2"/>
                  <c:y val="-6.7657967081671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консультирование</c:v>
                </c:pt>
                <c:pt idx="2">
                  <c:v>предостережение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4164</c:v>
                </c:pt>
                <c:pt idx="1">
                  <c:v>604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60-4F69-9BF8-3648D95A9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6.3800155762407426E-2"/>
          <c:y val="0.14893498831099145"/>
          <c:w val="0.85598657703121517"/>
          <c:h val="0.10415243459946531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20000"/>
        <a:lumOff val="80000"/>
        <a:alpha val="7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95E4BD-7E28-4B64-ABF7-EFBE23D85FC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A779780-EC7F-4FDF-BB62-B547B0528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79780-EC7F-4FDF-BB62-B547B05282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79780-EC7F-4FDF-BB62-B547B05282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79780-EC7F-4FDF-BB62-B547B05282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79780-EC7F-4FDF-BB62-B547B052822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4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79780-EC7F-4FDF-BB62-B547B052822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CE4-0A4E-4F22-9AF0-2C11D280EC88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18C-62A9-4B1A-8414-8BBE69423E60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F1-5141-45F6-A8CE-E01D7D34C37D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F3C5-38D2-4A19-99C5-EE26AE2C1611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ED64-8A9F-4A7D-AA91-A6DC1C9AA201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A772-6C00-42FC-8EFE-F2A776F229E2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B00-56BB-4C3F-871E-6774792B4CD8}" type="datetime1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9EF7-3DA2-48D3-89A8-0323428423F6}" type="datetime1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60F-FEF9-4DF7-83E3-BDE11A31A3C8}" type="datetime1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65C7-7F72-4C55-83B7-064013EB7C81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3B88-62A0-471B-A002-8FBF2B63BB3F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813-673C-4AB5-B861-2FB8EA372021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pn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39090"/>
            <a:ext cx="77978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«Обсуждение правоприменительной практики Сибирского управления </a:t>
            </a:r>
            <a:r>
              <a:rPr lang="ru-RU" sz="3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год»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7844" y="3501008"/>
            <a:ext cx="9171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Кулыгин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ванович,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межрегионального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надзору за взрывоопасными объектами хранения и переработки растительного сырья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245" y="6021288"/>
            <a:ext cx="810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2025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Барнаул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2" descr="C:\Users\glushkovaai@local.st\Desktop\13.04.2023_Доклад в прокуратуру АК\ИТОГ\Флаг.png">
            <a:extLst>
              <a:ext uri="{FF2B5EF4-FFF2-40B4-BE49-F238E27FC236}">
                <a16:creationId xmlns="" xmlns:a16="http://schemas.microsoft.com/office/drawing/2014/main" id="{3615206A-7FE0-D15C-FFA3-8DE0555D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0717" y="404664"/>
            <a:ext cx="1869424" cy="11187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4" y="5165436"/>
            <a:ext cx="2339752" cy="1440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65436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0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10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1436" y="620688"/>
            <a:ext cx="412859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Новосибирская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область:</a:t>
            </a:r>
          </a:p>
          <a:p>
            <a:pPr algn="just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13.11.2024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произошел инцидент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Сушильно-очистительная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СОБ-1С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А60-07968-0004)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Баганхлебопродукт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сушке семян подсолнечника во время розжига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горелки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сушилки произошло возгорание отложений нефти в камере сгорания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сушильно-очистительной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СОБ-1С.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результате возгорания повреждены электропроводка, плафоны, автоматические выключатели, транспортерная лента, пластиковые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норийные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ковши.</a:t>
            </a:r>
          </a:p>
          <a:p>
            <a:pPr algn="just"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возникновения инцидента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явилось образование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отложений остатков нефти в камере сгорания вследствие нештатной работы горелки (периодического выхода  топлива (нефти) из форсунки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Размер экономического ущерба составил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185 000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kulygin_ei\Desktop\Отчет ноябрь отдел РС 2024\Инцидент Баганхлебопродукт ноябрь 2024\Фото инцидент Баган 13.11.2024\IMG-20241122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54" y="3400935"/>
            <a:ext cx="1952418" cy="34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ulygin_ei\Desktop\Отчет ноябрь отдел РС 2024\Инцидент Баганхлебопродукт ноябрь 2024\Фото инцидент Баган 13.11.2024\IMG-20241122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4476"/>
            <a:ext cx="2049516" cy="29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21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11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Новосибирская область:</a:t>
            </a:r>
          </a:p>
          <a:p>
            <a:pPr algn="just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13.11.2024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инцидент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Сушильно-очистительная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СОБ-1С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А60-07968-0004) в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Баганхлебопродукт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kulygin_ei\Desktop\Отчет ноябрь отдел РС 2024\Инцидент Баганхлебопродукт ноябрь 2024\Фото инцидент Баган 13.11.2024\IMG-20241122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3048"/>
            <a:ext cx="2965588" cy="39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ulygin_ei\Desktop\Отчет ноябрь отдел РС 2024\Инцидент Баганхлебопродукт ноябрь 2024\Фото инцидент Баган 13.11.2024\IMG-20241122-WA0003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3048"/>
            <a:ext cx="2965589" cy="39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53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12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Омская область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30.04.2024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произошел инцидент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Цех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производству комбикормов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А61-0144-0001) в 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Лузинский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комбикормовый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завод».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возгорание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экспандере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результате возгорания повреждены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двухъярусный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ленточный охладитель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третьем этаже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рабочей башни цеха комбикормового производства и аспирационная сеть цеха комбикормового производства.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возникновения инцидента явилось нарушение технологического процесса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экспандирования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гранулирования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комбикормов, а именно: подача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сырья в экспандер с влажностью менее 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 Были нарушены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требования: «Руководства по эксплуатации экспандера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ОЕ-30.2»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Технологического регламента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производство работ по хранению и переработке зерновых культур, производства комбикормов и БВМК на ОПО: элеватор, цех для предварительного дозирования и смешивания комбикормового сырья, цех по производству кормов АО «ЛКЗ»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ТР-СГТ-01-2022».  </a:t>
            </a:r>
          </a:p>
          <a:p>
            <a:pPr algn="just"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18.06.2024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произошел инцидент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Механизированный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склад бестарного напольного хранения растительного сырья (рег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А61-06680-0035) в ООО «Житница».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возгорание элементов конструкции кровли склада №11. </a:t>
            </a:r>
          </a:p>
        </p:txBody>
      </p:sp>
    </p:spTree>
    <p:extLst>
      <p:ext uri="{BB962C8B-B14F-4D97-AF65-F5344CB8AC3E}">
        <p14:creationId xmlns:p14="http://schemas.microsoft.com/office/powerpoint/2010/main" val="1626816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13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подконтрольной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Омская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область: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30.04.2024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инцидент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Цех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производству комбикормов (рег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А61-0144-0001)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Лузинский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комбикормовый завод».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возгорание экспандере. </a:t>
            </a:r>
          </a:p>
        </p:txBody>
      </p:sp>
      <p:pic>
        <p:nvPicPr>
          <p:cNvPr id="9" name="Picture 3" descr="C:\Users\kulygin_ei\Desktop\Отчет май отдел РС 2024\Инцидент АО ЛКЗ 30.04.24\IMG-20240501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4888"/>
            <a:ext cx="3106288" cy="41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ulygin_ei\Desktop\Отчет май отдел РС 2024\Инцидент АО ЛКЗ 30.04.24\IMG-20240501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28" y="2900790"/>
            <a:ext cx="4306550" cy="32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39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14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Омская область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30.04.2024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инцидент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Цех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производству комбикормов (рег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А61-0144-0001)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Лузинский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комбикормовый завод».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возгорание экспандере. </a:t>
            </a:r>
            <a:endParaRPr lang="ru-RU" sz="1600" dirty="0"/>
          </a:p>
        </p:txBody>
      </p:sp>
      <p:pic>
        <p:nvPicPr>
          <p:cNvPr id="9" name="Picture 2" descr="C:\Users\kulygin_ei\Desktop\Отчет май отдел РС 2024\Инцидент АО ЛКЗ 30.04.24\IMG-20240501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5" y="3325633"/>
            <a:ext cx="4020865" cy="30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ulygin_ei\Desktop\Отчет май отдел РС 2024\Инцидент АО ЛКЗ 30.04.24\IMG-20240501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79457"/>
            <a:ext cx="3983874" cy="29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93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i="1" smtClean="0">
                <a:solidFill>
                  <a:schemeClr val="tx1"/>
                </a:solidFill>
              </a:rPr>
              <a:t>15</a:t>
            </a:fld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1436" y="145382"/>
            <a:ext cx="8156868" cy="979361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(надзорная) деятельность межрегионального отдела по надзору за взрывоопасными объектами хранения и переработки растительного сырья</a:t>
            </a:r>
            <a:endParaRPr lang="ru-RU" sz="2200" dirty="0"/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0FDF09E9-1AA2-D930-4BD8-EE01C0E52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16623"/>
              </p:ext>
            </p:extLst>
          </p:nvPr>
        </p:nvGraphicFramePr>
        <p:xfrm>
          <a:off x="731437" y="2636912"/>
          <a:ext cx="81568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27260" y="1340768"/>
            <a:ext cx="8161044" cy="1015663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000" i="1" dirty="0"/>
              <a:t>За </a:t>
            </a:r>
            <a:r>
              <a:rPr lang="ru-RU" sz="2000" i="1" dirty="0" smtClean="0"/>
              <a:t>12 </a:t>
            </a:r>
            <a:r>
              <a:rPr lang="ru-RU" sz="2000" i="1" dirty="0"/>
              <a:t>месяцев </a:t>
            </a:r>
            <a:r>
              <a:rPr lang="ru-RU" sz="2000" b="1" i="1" dirty="0" smtClean="0"/>
              <a:t>2024</a:t>
            </a:r>
            <a:r>
              <a:rPr lang="ru-RU" sz="2000" i="1" dirty="0" smtClean="0"/>
              <a:t> </a:t>
            </a:r>
            <a:r>
              <a:rPr lang="ru-RU" sz="2000" i="1" dirty="0"/>
              <a:t>года было проведено </a:t>
            </a:r>
            <a:r>
              <a:rPr lang="ru-RU" sz="2000" b="1" i="1" dirty="0" smtClean="0"/>
              <a:t>4 835 </a:t>
            </a:r>
            <a:r>
              <a:rPr lang="ru-RU" sz="2000" i="1" dirty="0"/>
              <a:t>профилактических </a:t>
            </a:r>
            <a:r>
              <a:rPr lang="ru-RU" sz="2000" i="1" dirty="0" smtClean="0"/>
              <a:t>мероприятий </a:t>
            </a:r>
            <a:r>
              <a:rPr lang="ru-RU" sz="2000" i="1" dirty="0"/>
              <a:t>в отношении </a:t>
            </a:r>
            <a:r>
              <a:rPr lang="ru-RU" sz="2000" i="1" dirty="0" smtClean="0"/>
              <a:t>взрывоопасных объектов хранения </a:t>
            </a:r>
            <a:r>
              <a:rPr lang="ru-RU" sz="2000" i="1" dirty="0"/>
              <a:t>и переработки растительного </a:t>
            </a:r>
            <a:r>
              <a:rPr lang="ru-RU" sz="2000" i="1" dirty="0" smtClean="0"/>
              <a:t>сырья.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13839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16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879" y="804477"/>
            <a:ext cx="76858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/>
              <a:t>Межрегиональным отделом по надзору за взрывоопасными объектами хранения и переработки растительного сырья </a:t>
            </a:r>
            <a:r>
              <a:rPr lang="ru-RU" sz="1600" dirty="0" smtClean="0"/>
              <a:t>за </a:t>
            </a:r>
            <a:r>
              <a:rPr lang="ru-RU" sz="1600" dirty="0"/>
              <a:t>12 месяцев </a:t>
            </a:r>
            <a:r>
              <a:rPr lang="ru-RU" sz="1600" b="1" dirty="0" smtClean="0"/>
              <a:t>2024</a:t>
            </a:r>
            <a:r>
              <a:rPr lang="ru-RU" sz="1600" dirty="0" smtClean="0"/>
              <a:t> г</a:t>
            </a:r>
            <a:r>
              <a:rPr lang="ru-RU" sz="1600" dirty="0"/>
              <a:t>. проведены следующие </a:t>
            </a:r>
            <a:r>
              <a:rPr lang="ru-RU" sz="1600" b="1" dirty="0"/>
              <a:t>профилактические мероприятия </a:t>
            </a:r>
            <a:r>
              <a:rPr lang="ru-RU" sz="1600" dirty="0"/>
              <a:t>(всего - </a:t>
            </a:r>
            <a:r>
              <a:rPr lang="ru-RU" sz="1600" b="1" dirty="0">
                <a:solidFill>
                  <a:srgbClr val="FF0000"/>
                </a:solidFill>
              </a:rPr>
              <a:t>4835</a:t>
            </a:r>
            <a:r>
              <a:rPr lang="ru-RU" sz="1600" dirty="0"/>
              <a:t>):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информирование</a:t>
            </a:r>
            <a:r>
              <a:rPr lang="ru-RU" sz="1600" dirty="0"/>
              <a:t> – </a:t>
            </a:r>
            <a:r>
              <a:rPr lang="ru-RU" sz="1600" b="1" dirty="0" smtClean="0">
                <a:solidFill>
                  <a:srgbClr val="FF0000"/>
                </a:solidFill>
              </a:rPr>
              <a:t>4164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консультирование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/>
              <a:t>– </a:t>
            </a:r>
            <a:r>
              <a:rPr lang="ru-RU" sz="1600" b="1" dirty="0" smtClean="0">
                <a:solidFill>
                  <a:srgbClr val="FF0000"/>
                </a:solidFill>
              </a:rPr>
              <a:t>604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предостережение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FF0000"/>
                </a:solidFill>
              </a:rPr>
              <a:t>67</a:t>
            </a:r>
            <a:r>
              <a:rPr lang="ru-RU" sz="1600" dirty="0" smtClean="0"/>
              <a:t>.</a:t>
            </a:r>
          </a:p>
          <a:p>
            <a:pPr algn="just" hangingPunct="0"/>
            <a:endParaRPr lang="ru-RU" sz="1600" dirty="0" smtClean="0"/>
          </a:p>
          <a:p>
            <a:pPr algn="just" hangingPunct="0"/>
            <a:r>
              <a:rPr lang="ru-RU" sz="1600" dirty="0" smtClean="0"/>
              <a:t>Отделом </a:t>
            </a:r>
            <a:r>
              <a:rPr lang="ru-RU" sz="1600" dirty="0"/>
              <a:t>в адрес подконтрольных организаций </a:t>
            </a:r>
            <a:r>
              <a:rPr lang="ru-RU" sz="1600" dirty="0" smtClean="0"/>
              <a:t>были направлены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информационно-рекомендательные письма </a:t>
            </a:r>
            <a:r>
              <a:rPr lang="ru-RU" sz="1600" dirty="0"/>
              <a:t>в соответствии с поручениями центрального аппарата </a:t>
            </a:r>
            <a:r>
              <a:rPr lang="ru-RU" sz="1600" dirty="0" err="1"/>
              <a:t>Ростехнадзора</a:t>
            </a:r>
            <a:r>
              <a:rPr lang="ru-RU" sz="1600" dirty="0"/>
              <a:t>:  </a:t>
            </a:r>
          </a:p>
          <a:p>
            <a:pPr algn="just" hangingPunct="0"/>
            <a:r>
              <a:rPr lang="ru-RU" sz="1600" b="1" dirty="0"/>
              <a:t>1. </a:t>
            </a:r>
            <a:r>
              <a:rPr lang="ru-RU" sz="1600" dirty="0"/>
              <a:t>«О завершенных расследованиях причин учетных событий, произошедших  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2023 </a:t>
            </a:r>
            <a:r>
              <a:rPr lang="ru-RU" sz="1600" dirty="0"/>
              <a:t>году» от 07.02.2024 № 342-221.</a:t>
            </a:r>
          </a:p>
          <a:p>
            <a:pPr algn="just" hangingPunct="0"/>
            <a:r>
              <a:rPr lang="ru-RU" sz="1600" b="1" dirty="0" smtClean="0"/>
              <a:t>2</a:t>
            </a:r>
            <a:r>
              <a:rPr lang="ru-RU" sz="1600" b="1" dirty="0"/>
              <a:t>. </a:t>
            </a:r>
            <a:r>
              <a:rPr lang="ru-RU" sz="1600" dirty="0"/>
              <a:t>«Об аварийности и смертельном травматизме на взрывопожароопасных объектах хранения и переработки растительного сырья в 2023 году» от 09.02.2024 № 342-235.</a:t>
            </a:r>
          </a:p>
          <a:p>
            <a:pPr algn="just" hangingPunct="0"/>
            <a:r>
              <a:rPr lang="ru-RU" sz="1600" b="1" dirty="0"/>
              <a:t>3.  </a:t>
            </a:r>
            <a:r>
              <a:rPr lang="ru-RU" sz="1600" dirty="0"/>
              <a:t>«О мерах по обеспечению устойчивого функционирования ОПО» от 20.03.2024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</a:t>
            </a:r>
            <a:r>
              <a:rPr lang="ru-RU" sz="1600" dirty="0"/>
              <a:t>340-1512.</a:t>
            </a:r>
          </a:p>
          <a:p>
            <a:pPr algn="just" hangingPunct="0"/>
            <a:r>
              <a:rPr lang="ru-RU" sz="1600" b="1" dirty="0"/>
              <a:t>4. </a:t>
            </a:r>
            <a:r>
              <a:rPr lang="ru-RU" sz="1600" dirty="0"/>
              <a:t>«О мерах по обеспечению устойчивого функционирования ОПО» от 03.05.2024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</a:t>
            </a:r>
            <a:r>
              <a:rPr lang="ru-RU" sz="1600" dirty="0"/>
              <a:t>342-798.</a:t>
            </a:r>
          </a:p>
          <a:p>
            <a:pPr algn="just" hangingPunct="0"/>
            <a:r>
              <a:rPr lang="ru-RU" sz="1600" b="1" dirty="0"/>
              <a:t>5. </a:t>
            </a:r>
            <a:r>
              <a:rPr lang="ru-RU" sz="1600" dirty="0"/>
              <a:t>«Об дополнительных мерах предупреждения аварийности и смертельного травматизма на взрывопожароопасных объектах хранения и переработки растительного сырья»  от 03.05.2024 № 342-800.</a:t>
            </a:r>
          </a:p>
          <a:p>
            <a:pPr marL="285750" indent="-285750" algn="just">
              <a:buFontTx/>
              <a:buChar char="-"/>
            </a:pPr>
            <a:endParaRPr lang="ru-RU" sz="1600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1043608" y="90984"/>
            <a:ext cx="7704856" cy="63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800" dirty="0"/>
              <a:t>Проведение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26090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17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788072"/>
            <a:ext cx="785946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dirty="0"/>
              <a:t>6. </a:t>
            </a:r>
            <a:r>
              <a:rPr lang="ru-RU" sz="1600" dirty="0"/>
              <a:t>«Об инцидентах на взрывопожароопасных объектах хранения и переработки растительного сырья в </a:t>
            </a:r>
            <a:r>
              <a:rPr lang="en-US" sz="1600" dirty="0"/>
              <a:t>I</a:t>
            </a:r>
            <a:r>
              <a:rPr lang="ru-RU" sz="1600" dirty="0"/>
              <a:t> квартале 2024 г» от 08.05.2024 № 342-845.</a:t>
            </a:r>
          </a:p>
          <a:p>
            <a:pPr algn="just" hangingPunct="0"/>
            <a:r>
              <a:rPr lang="ru-RU" sz="1600" b="1" dirty="0"/>
              <a:t>7.  </a:t>
            </a:r>
            <a:r>
              <a:rPr lang="ru-RU" sz="1600" dirty="0"/>
              <a:t>«О предупреждении рисков </a:t>
            </a:r>
            <a:r>
              <a:rPr lang="ru-RU" sz="1600" dirty="0" err="1"/>
              <a:t>травмирования</a:t>
            </a:r>
            <a:r>
              <a:rPr lang="ru-RU" sz="1600" dirty="0"/>
              <a:t> персонала при проведении работ по обслуживанию оборудования на взрывопожароопасных объектах хранения и переработки растительного сырья» от 18.06.2023 № 342-1101.</a:t>
            </a:r>
          </a:p>
          <a:p>
            <a:pPr algn="just" hangingPunct="0"/>
            <a:r>
              <a:rPr lang="ru-RU" sz="1600" b="1" dirty="0"/>
              <a:t>8. </a:t>
            </a:r>
            <a:r>
              <a:rPr lang="ru-RU" sz="1600" dirty="0"/>
              <a:t>«Об обеспечении безопасного функционирования </a:t>
            </a:r>
            <a:r>
              <a:rPr lang="en-US" sz="1600" dirty="0"/>
              <a:t>O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 в период проявления опасных метеорологических явлений» от 03.07.2023 № 342-1145.</a:t>
            </a:r>
          </a:p>
          <a:p>
            <a:pPr algn="just" hangingPunct="0"/>
            <a:r>
              <a:rPr lang="ru-RU" sz="1600" b="1" dirty="0"/>
              <a:t>9</a:t>
            </a:r>
            <a:r>
              <a:rPr lang="ru-RU" sz="1600" b="1" dirty="0" smtClean="0"/>
              <a:t>. </a:t>
            </a:r>
            <a:r>
              <a:rPr lang="ru-RU" sz="1600" dirty="0" smtClean="0"/>
              <a:t>«</a:t>
            </a:r>
            <a:r>
              <a:rPr lang="ru-RU" sz="1600" dirty="0"/>
              <a:t>Об итогах расследования несчастного случая на АО «Кузнецкие ферросплавы</a:t>
            </a:r>
            <a:r>
              <a:rPr lang="ru-RU" sz="1600" dirty="0" smtClean="0"/>
              <a:t>» </a:t>
            </a:r>
            <a:r>
              <a:rPr lang="ru-RU" sz="1600" dirty="0"/>
              <a:t>от 12.07.2024 № 340-3513.</a:t>
            </a:r>
          </a:p>
          <a:p>
            <a:pPr algn="just" hangingPunct="0"/>
            <a:r>
              <a:rPr lang="ru-RU" sz="1600" b="1" dirty="0"/>
              <a:t>10. </a:t>
            </a:r>
            <a:r>
              <a:rPr lang="ru-RU" sz="1600" dirty="0"/>
              <a:t>«Об обеспечении готовности предприятий зернового комплекса к приему и хранению нового урожая зерновых культур» от 07.08.2023 № 342-1397.</a:t>
            </a:r>
          </a:p>
          <a:p>
            <a:pPr algn="just" hangingPunct="0"/>
            <a:r>
              <a:rPr lang="ru-RU" sz="1600" b="1" dirty="0"/>
              <a:t>11</a:t>
            </a:r>
            <a:r>
              <a:rPr lang="ru-RU" sz="1600" b="1" dirty="0" smtClean="0"/>
              <a:t>. </a:t>
            </a:r>
            <a:r>
              <a:rPr lang="ru-RU" sz="1600" dirty="0" smtClean="0"/>
              <a:t>«</a:t>
            </a:r>
            <a:r>
              <a:rPr lang="ru-RU" sz="1600" dirty="0"/>
              <a:t>О результатах расследования аварии, произошедшей 23.10.2023 на опасном производственном объекте «Элеватор № 1 ООО «Элеватор «Пролетарский»» от </a:t>
            </a:r>
            <a:r>
              <a:rPr lang="ru-RU" sz="1600" dirty="0" smtClean="0"/>
              <a:t>16.08.2024 </a:t>
            </a:r>
            <a:r>
              <a:rPr lang="ru-RU" sz="1600" dirty="0"/>
              <a:t>№ 342-1452</a:t>
            </a:r>
            <a:r>
              <a:rPr lang="ru-RU" sz="1600" dirty="0" smtClean="0"/>
              <a:t>.</a:t>
            </a:r>
          </a:p>
          <a:p>
            <a:pPr algn="just" hangingPunct="0"/>
            <a:r>
              <a:rPr lang="ru-RU" sz="1600" b="1" dirty="0"/>
              <a:t>12. </a:t>
            </a:r>
            <a:r>
              <a:rPr lang="ru-RU" sz="1600" dirty="0"/>
              <a:t>«О мерах по обеспечению устойчивого функционирования ОПО в осенне-зимний период» от 07.10.2024 № 342-1772.</a:t>
            </a:r>
          </a:p>
          <a:p>
            <a:pPr algn="just" hangingPunct="0"/>
            <a:r>
              <a:rPr lang="ru-RU" sz="1600" b="1" dirty="0"/>
              <a:t>13. </a:t>
            </a:r>
            <a:r>
              <a:rPr lang="ru-RU" sz="1600" dirty="0"/>
              <a:t>«Инцидент ООО </a:t>
            </a:r>
            <a:r>
              <a:rPr lang="ru-RU" sz="1600" dirty="0" err="1"/>
              <a:t>Баганхлебопродукт</a:t>
            </a:r>
            <a:r>
              <a:rPr lang="ru-RU" sz="1600" dirty="0"/>
              <a:t>» от 14.11.2024 № 19-01/16</a:t>
            </a:r>
            <a:r>
              <a:rPr lang="ru-RU" sz="1600" dirty="0" smtClean="0"/>
              <a:t>.</a:t>
            </a:r>
          </a:p>
          <a:p>
            <a:pPr algn="just" hangingPunct="0"/>
            <a:r>
              <a:rPr lang="ru-RU" sz="1600" b="1" dirty="0"/>
              <a:t>14. </a:t>
            </a:r>
            <a:r>
              <a:rPr lang="ru-RU" sz="1600" dirty="0"/>
              <a:t>«О соблюдении требований промышленной безопасности» от 02.12.2024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</a:t>
            </a:r>
            <a:r>
              <a:rPr lang="ru-RU" sz="1600" dirty="0"/>
              <a:t>№ 19-01/17, № 19-01/18, № 19-01/19, № 19-01/20, № 19-01/21.</a:t>
            </a:r>
          </a:p>
          <a:p>
            <a:pPr algn="just" hangingPunct="0"/>
            <a:r>
              <a:rPr lang="ru-RU" sz="1600" b="1" dirty="0"/>
              <a:t>15. </a:t>
            </a:r>
            <a:r>
              <a:rPr lang="ru-RU" sz="1600" dirty="0"/>
              <a:t>«О дополнительных мерах предупреждения аварийности и травматизма»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25.12.2024 № 342-2565.</a:t>
            </a:r>
          </a:p>
          <a:p>
            <a:pPr algn="just" hangingPunct="0"/>
            <a:r>
              <a:rPr lang="ru-RU" sz="1600" b="1" dirty="0"/>
              <a:t>16. </a:t>
            </a:r>
            <a:r>
              <a:rPr lang="ru-RU" sz="1600" dirty="0"/>
              <a:t>«О мерах по обеспечению устойчивого функционирования ОПО» от 10.12.2023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</a:t>
            </a:r>
            <a:r>
              <a:rPr lang="ru-RU" sz="1600" dirty="0"/>
              <a:t>340-6234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899592" y="90984"/>
            <a:ext cx="7848872" cy="58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800" dirty="0"/>
              <a:t>Проведение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970162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18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9000" y="836144"/>
            <a:ext cx="79314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endParaRPr lang="ru-RU" sz="1600" dirty="0"/>
          </a:p>
          <a:p>
            <a:pPr algn="just" hangingPunct="0"/>
            <a:r>
              <a:rPr lang="ru-RU" sz="1600" dirty="0" smtClean="0"/>
              <a:t>Работа </a:t>
            </a:r>
            <a:r>
              <a:rPr lang="ru-RU" sz="1600" dirty="0"/>
              <a:t>по </a:t>
            </a:r>
            <a:r>
              <a:rPr lang="ru-RU" sz="1600" b="1" dirty="0"/>
              <a:t>объявлению </a:t>
            </a:r>
            <a:r>
              <a:rPr lang="ru-RU" sz="1600" b="1" dirty="0">
                <a:solidFill>
                  <a:srgbClr val="FF0000"/>
                </a:solidFill>
              </a:rPr>
              <a:t>предостережений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должностными лицами Отдела проводилась после анализа соблюдения юридическими лицами, индивидуальными предпринимателями обязательных требований в области промышленной безопасности, в том числе с использованием цифровой платформы «Автоматизированная информационная система </a:t>
            </a:r>
            <a:r>
              <a:rPr lang="ru-RU" sz="1600" dirty="0" err="1"/>
              <a:t>Ростехнадзора</a:t>
            </a:r>
            <a:r>
              <a:rPr lang="ru-RU" sz="1600" dirty="0"/>
              <a:t>». </a:t>
            </a:r>
            <a:endParaRPr lang="ru-RU" sz="1600" dirty="0" smtClean="0"/>
          </a:p>
          <a:p>
            <a:pPr algn="just" hangingPunct="0"/>
            <a:endParaRPr lang="ru-RU" sz="1600" dirty="0"/>
          </a:p>
          <a:p>
            <a:pPr algn="just" hangingPunct="0"/>
            <a:r>
              <a:rPr lang="ru-RU" sz="1600" dirty="0" smtClean="0"/>
              <a:t>По результатам сбора, анализа и сопоставления информации объявлены предостережения о недопустимости нарушения обязательных требований: </a:t>
            </a:r>
            <a:r>
              <a:rPr lang="ru-RU" sz="1600" b="1" dirty="0" smtClean="0"/>
              <a:t>в части приближения истечения </a:t>
            </a:r>
            <a:r>
              <a:rPr lang="ru-RU" sz="1600" b="1" dirty="0"/>
              <a:t>срока безопасной эксплуатации </a:t>
            </a:r>
            <a:r>
              <a:rPr lang="ru-RU" sz="1600" b="1" dirty="0" smtClean="0"/>
              <a:t>технических устройств, зданий и сооружений, и обеспечения проведения экспертизы промышленной безопасности зданий, сооружений и технических устройств, применяемых на опасном производственном объекте.</a:t>
            </a:r>
          </a:p>
          <a:p>
            <a:pPr algn="just" hangingPunct="0"/>
            <a:endParaRPr lang="ru-RU" sz="1600" dirty="0"/>
          </a:p>
          <a:p>
            <a:pPr algn="just" hangingPunct="0"/>
            <a:endParaRPr lang="ru-RU" sz="16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90984"/>
            <a:ext cx="7776864" cy="444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800" dirty="0"/>
              <a:t>Проведение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24736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19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6004" y="1052736"/>
            <a:ext cx="78594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b="1" dirty="0"/>
              <a:t>в части приближения истечения срока договоров обязательного страхования гражданской ответственности</a:t>
            </a:r>
            <a:r>
              <a:rPr lang="ru-RU" sz="1600" dirty="0"/>
              <a:t> владельца опасного объекта за причинение вреда в результате аварии на опасном </a:t>
            </a:r>
            <a:r>
              <a:rPr lang="ru-RU" sz="1600" dirty="0" smtClean="0"/>
              <a:t>объекте;</a:t>
            </a:r>
            <a:endParaRPr lang="ru-RU" sz="1600" dirty="0"/>
          </a:p>
          <a:p>
            <a:pPr marL="285750" indent="-285750" algn="just">
              <a:buBlip>
                <a:blip r:embed="rId3"/>
              </a:buBlip>
            </a:pPr>
            <a:r>
              <a:rPr lang="ru-RU" sz="1600" b="1" dirty="0"/>
              <a:t>в части регистрации ОПО в государственном реестре </a:t>
            </a:r>
            <a:endParaRPr lang="ru-RU" sz="1600" b="1" dirty="0" smtClean="0"/>
          </a:p>
          <a:p>
            <a:pPr algn="just"/>
            <a:r>
              <a:rPr lang="ru-RU" sz="1600" dirty="0" smtClean="0"/>
              <a:t>     </a:t>
            </a:r>
          </a:p>
          <a:p>
            <a:pPr algn="just"/>
            <a:r>
              <a:rPr lang="ru-RU" sz="1600" dirty="0" smtClean="0"/>
              <a:t> В </a:t>
            </a:r>
            <a:r>
              <a:rPr lang="ru-RU" sz="1600" dirty="0"/>
              <a:t>ходе проведенной работы Отделом объявлено 14 предостережений в отношении организаций </a:t>
            </a:r>
            <a:r>
              <a:rPr lang="ru-RU" sz="1600" dirty="0" smtClean="0"/>
              <a:t>сельского хозяйства, эксплуатирующих зерносушилки, приемно-очистительные (сушильно-очистительные) башни, склады силосного типа (в металлическом исполнении). 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899592" y="90984"/>
            <a:ext cx="7848872" cy="88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800" dirty="0"/>
              <a:t>Проведение профилактических мероприятий</a:t>
            </a:r>
          </a:p>
          <a:p>
            <a:pPr algn="ctr" hangingPunct="0"/>
            <a:r>
              <a:rPr lang="ru-RU" sz="2800" dirty="0"/>
              <a:t>(Объявление предостережений)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9" y="3381997"/>
            <a:ext cx="2400404" cy="3200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22" y="3369762"/>
            <a:ext cx="2390827" cy="3187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64" y="3356990"/>
            <a:ext cx="2400404" cy="32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9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3287" y="632179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2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90984"/>
            <a:ext cx="7848872" cy="889744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за взрывоопасными объектами хранения и переработки растительного сырья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80" y="804477"/>
            <a:ext cx="830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000" b="1" i="1" dirty="0"/>
              <a:t>В государственном реестре опасных производственных объектов зарегистрировано </a:t>
            </a:r>
            <a:r>
              <a:rPr lang="ru-RU" sz="2000" b="1" i="1" dirty="0" smtClean="0">
                <a:solidFill>
                  <a:srgbClr val="FF0000"/>
                </a:solidFill>
              </a:rPr>
              <a:t>844</a:t>
            </a:r>
            <a:r>
              <a:rPr lang="ru-RU" sz="2000" b="1" i="1" dirty="0" smtClean="0"/>
              <a:t> объекта </a:t>
            </a:r>
            <a:r>
              <a:rPr lang="ru-RU" sz="2000" b="1" i="1" dirty="0"/>
              <a:t>(</a:t>
            </a:r>
            <a:r>
              <a:rPr lang="ru-RU" sz="2000" b="1" i="1" dirty="0" smtClean="0">
                <a:solidFill>
                  <a:srgbClr val="7030A0"/>
                </a:solidFill>
              </a:rPr>
              <a:t>425</a:t>
            </a:r>
            <a:r>
              <a:rPr lang="ru-RU" sz="2000" b="1" i="1" dirty="0" smtClean="0"/>
              <a:t> </a:t>
            </a:r>
            <a:r>
              <a:rPr lang="ru-RU" sz="2000" b="1" i="1" dirty="0"/>
              <a:t>- </a:t>
            </a:r>
            <a:r>
              <a:rPr lang="en-US" sz="2000" b="1" i="1" dirty="0"/>
              <a:t>III</a:t>
            </a:r>
            <a:r>
              <a:rPr lang="ru-RU" sz="2000" b="1" i="1" dirty="0" smtClean="0"/>
              <a:t> класса ОПО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и </a:t>
            </a:r>
            <a:r>
              <a:rPr lang="ru-RU" sz="2000" b="1" i="1" dirty="0" smtClean="0">
                <a:solidFill>
                  <a:srgbClr val="7030A0"/>
                </a:solidFill>
              </a:rPr>
              <a:t>419</a:t>
            </a:r>
            <a:r>
              <a:rPr lang="ru-RU" sz="2000" b="1" i="1" dirty="0" smtClean="0"/>
              <a:t> </a:t>
            </a:r>
            <a:r>
              <a:rPr lang="ru-RU" sz="2000" b="1" i="1" dirty="0"/>
              <a:t>– </a:t>
            </a:r>
            <a:r>
              <a:rPr lang="en-US" sz="2000" b="1" i="1" dirty="0" smtClean="0"/>
              <a:t>IV</a:t>
            </a:r>
            <a:r>
              <a:rPr lang="ru-RU" sz="2000" b="1" i="1" dirty="0" smtClean="0"/>
              <a:t> класса ОПО) </a:t>
            </a:r>
            <a:r>
              <a:rPr lang="ru-RU" sz="2000" b="1" i="1" dirty="0"/>
              <a:t>в составе </a:t>
            </a:r>
            <a:r>
              <a:rPr lang="ru-RU" sz="2000" b="1" i="1" dirty="0" smtClean="0">
                <a:solidFill>
                  <a:srgbClr val="FF0000"/>
                </a:solidFill>
              </a:rPr>
              <a:t>359</a:t>
            </a:r>
            <a:r>
              <a:rPr lang="ru-RU" sz="2000" b="1" i="1" dirty="0" smtClean="0"/>
              <a:t> </a:t>
            </a:r>
            <a:r>
              <a:rPr lang="ru-RU" sz="2000" b="1" i="1" dirty="0"/>
              <a:t>эксплуатирующих организаций, из них малого и среднего бизнеса </a:t>
            </a:r>
            <a:r>
              <a:rPr lang="ru-RU" sz="2000" b="1" i="1" dirty="0" smtClean="0">
                <a:solidFill>
                  <a:srgbClr val="FF0000"/>
                </a:solidFill>
              </a:rPr>
              <a:t>243</a:t>
            </a:r>
            <a:r>
              <a:rPr lang="ru-RU" sz="2000" b="1" i="1" dirty="0" smtClean="0">
                <a:solidFill>
                  <a:srgbClr val="002060"/>
                </a:solidFill>
              </a:rPr>
              <a:t> предприятия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0282" y="2418009"/>
            <a:ext cx="2836193" cy="1123712"/>
          </a:xfrm>
          <a:prstGeom prst="roundRect">
            <a:avLst/>
          </a:prstGeom>
          <a:solidFill>
            <a:srgbClr val="00AAE6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/>
              <a:t>Аварий и несчастных </a:t>
            </a:r>
            <a:r>
              <a:rPr lang="ru-RU" sz="2000" b="1" i="1" dirty="0" smtClean="0"/>
              <a:t>случаев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>не </a:t>
            </a:r>
            <a:r>
              <a:rPr lang="ru-RU" sz="2000" b="1" i="1" dirty="0">
                <a:solidFill>
                  <a:srgbClr val="FF0000"/>
                </a:solidFill>
              </a:rPr>
              <a:t>зарегистрировано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436" y="2315854"/>
            <a:ext cx="3269913" cy="1328023"/>
          </a:xfrm>
          <a:prstGeom prst="roundRect">
            <a:avLst/>
          </a:prstGeom>
          <a:solidFill>
            <a:srgbClr val="00AAE6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Опасные производственные объекты хранения и переработки растительного сырья 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645448" y="2019890"/>
            <a:ext cx="720080" cy="1957585"/>
          </a:xfrm>
          <a:prstGeom prst="downArrow">
            <a:avLst/>
          </a:prstGeom>
          <a:solidFill>
            <a:srgbClr val="00B0F0">
              <a:alpha val="13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/>
          </a:p>
        </p:txBody>
      </p:sp>
      <p:cxnSp>
        <p:nvCxnSpPr>
          <p:cNvPr id="36" name="Прямая со стрелкой 35"/>
          <p:cNvCxnSpPr>
            <a:stCxn id="14" idx="2"/>
            <a:endCxn id="50" idx="0"/>
          </p:cNvCxnSpPr>
          <p:nvPr/>
        </p:nvCxnSpPr>
        <p:spPr>
          <a:xfrm>
            <a:off x="7438379" y="3541721"/>
            <a:ext cx="0" cy="6467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984278" y="4329168"/>
            <a:ext cx="2980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Алтайский край;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Республика Алтай;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/>
              <a:t>Кемеровская область;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/>
              <a:t>Новосибирская </a:t>
            </a:r>
            <a:r>
              <a:rPr lang="ru-RU" b="1" i="1" dirty="0" smtClean="0"/>
              <a:t>область;</a:t>
            </a:r>
            <a:endParaRPr lang="ru-RU" b="1" i="1" dirty="0"/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Омская область;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Томская область.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984278" y="4188458"/>
            <a:ext cx="2908201" cy="20357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34301" y="4221088"/>
            <a:ext cx="4826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2024 г. на взрывопожароопасных объектах хранения и переработки растительного сырья (далее – объекты растительного сырья) </a:t>
            </a:r>
            <a:r>
              <a:rPr lang="ru-RU" b="1" dirty="0"/>
              <a:t>отмечено снижение</a:t>
            </a:r>
            <a:r>
              <a:rPr lang="ru-RU" dirty="0"/>
              <a:t> событий</a:t>
            </a:r>
            <a:r>
              <a:rPr lang="ru-RU" b="1" dirty="0"/>
              <a:t> аварийности и смертельного травматизма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 авария </a:t>
            </a:r>
            <a:br>
              <a:rPr lang="ru-RU" dirty="0"/>
            </a:br>
            <a:r>
              <a:rPr lang="ru-RU" dirty="0"/>
              <a:t>и 1 несчастный случай со смертельным исходом).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90691" y="2821710"/>
            <a:ext cx="19935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/>
              <a:t>12</a:t>
            </a:r>
            <a:r>
              <a:rPr lang="ru-RU" sz="1700" dirty="0" smtClean="0"/>
              <a:t> </a:t>
            </a:r>
            <a:r>
              <a:rPr lang="ru-RU" sz="1700" b="1" i="1" dirty="0"/>
              <a:t>месяцев </a:t>
            </a:r>
            <a:r>
              <a:rPr lang="ru-RU" sz="1700" b="1" i="1" dirty="0" smtClean="0"/>
              <a:t>2024 </a:t>
            </a:r>
            <a:r>
              <a:rPr lang="ru-RU" sz="1700" b="1" i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453284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20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1249" y="2192954"/>
            <a:ext cx="78594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1600" b="1" dirty="0">
                <a:solidFill>
                  <a:srgbClr val="FF0000"/>
                </a:solidFill>
              </a:rPr>
              <a:t>Консультирование</a:t>
            </a:r>
            <a:r>
              <a:rPr lang="ru-RU" sz="1600" dirty="0"/>
              <a:t> Отделом проводилось </a:t>
            </a:r>
            <a:r>
              <a:rPr lang="ru-RU" sz="1600" dirty="0" smtClean="0"/>
              <a:t>преимущественно по </a:t>
            </a:r>
            <a:r>
              <a:rPr lang="ru-RU" sz="1600" dirty="0"/>
              <a:t>следующим вопросам</a:t>
            </a:r>
            <a:r>
              <a:rPr lang="ru-RU" sz="1600" dirty="0" smtClean="0"/>
              <a:t>:</a:t>
            </a:r>
          </a:p>
          <a:p>
            <a:pPr hangingPunct="0"/>
            <a:r>
              <a:rPr lang="ru-RU" sz="1600" dirty="0" smtClean="0"/>
              <a:t>1</a:t>
            </a:r>
            <a:r>
              <a:rPr lang="ru-RU" sz="1600" dirty="0"/>
              <a:t>. Регистрация ОПО в государственном реестре.</a:t>
            </a:r>
          </a:p>
          <a:p>
            <a:pPr hangingPunct="0"/>
            <a:r>
              <a:rPr lang="ru-RU" sz="1600" dirty="0"/>
              <a:t>2. Внесение изменений в реестр ОПО. </a:t>
            </a:r>
          </a:p>
          <a:p>
            <a:pPr hangingPunct="0"/>
            <a:r>
              <a:rPr lang="ru-RU" sz="1600" dirty="0"/>
              <a:t>3. Подготовка документов для получения лицензии.</a:t>
            </a:r>
          </a:p>
          <a:p>
            <a:pPr hangingPunct="0"/>
            <a:r>
              <a:rPr lang="ru-RU" sz="1600" dirty="0"/>
              <a:t>4. Аттестация работников организаций.</a:t>
            </a:r>
          </a:p>
          <a:p>
            <a:pPr hangingPunct="0"/>
            <a:r>
              <a:rPr lang="ru-RU" sz="1600" dirty="0"/>
              <a:t>5. Порядок консервирования ОПО.</a:t>
            </a:r>
          </a:p>
          <a:p>
            <a:pPr hangingPunct="0"/>
            <a:r>
              <a:rPr lang="ru-RU" sz="1600" dirty="0"/>
              <a:t>6. Предоставление отчета ПК за 2023 год. </a:t>
            </a:r>
          </a:p>
          <a:p>
            <a:pPr hangingPunct="0"/>
            <a:r>
              <a:rPr lang="ru-RU" sz="1600" dirty="0"/>
              <a:t>7. Сертификация оборудования по схеме 5д. </a:t>
            </a:r>
          </a:p>
          <a:p>
            <a:pPr hangingPunct="0"/>
            <a:r>
              <a:rPr lang="ru-RU" sz="1600" dirty="0"/>
              <a:t>8. Проведение ЭПБ технических устройств и зданий.</a:t>
            </a:r>
          </a:p>
          <a:p>
            <a:pPr hangingPunct="0"/>
            <a:r>
              <a:rPr lang="ru-RU" sz="1600" dirty="0"/>
              <a:t>9. Срабатывание индикатора  </a:t>
            </a:r>
            <a:r>
              <a:rPr lang="ru-RU" sz="1600" dirty="0" smtClean="0"/>
              <a:t>риска.</a:t>
            </a:r>
          </a:p>
          <a:p>
            <a:pPr hangingPunct="0"/>
            <a:endParaRPr lang="ru-RU" sz="1600" dirty="0"/>
          </a:p>
          <a:p>
            <a:pPr hangingPunct="0"/>
            <a:r>
              <a:rPr lang="ru-RU" sz="1600" dirty="0" smtClean="0"/>
              <a:t>А </a:t>
            </a:r>
            <a:r>
              <a:rPr lang="ru-RU" sz="1600" dirty="0"/>
              <a:t>также по восстановлению и переработке  следующих документов:</a:t>
            </a:r>
          </a:p>
          <a:p>
            <a:pPr hangingPunct="0"/>
            <a:r>
              <a:rPr lang="ru-RU" sz="1600" dirty="0"/>
              <a:t>- проектная документация на ОПО;</a:t>
            </a:r>
          </a:p>
          <a:p>
            <a:pPr hangingPunct="0"/>
            <a:r>
              <a:rPr lang="ru-RU" sz="1600" dirty="0"/>
              <a:t>- эксплуатационная документация на технические устройства;</a:t>
            </a:r>
          </a:p>
          <a:p>
            <a:pPr hangingPunct="0"/>
            <a:r>
              <a:rPr lang="ru-RU" sz="1600" dirty="0"/>
              <a:t>- паспорта на аспирационные сети;</a:t>
            </a:r>
          </a:p>
          <a:p>
            <a:pPr hangingPunct="0"/>
            <a:r>
              <a:rPr lang="ru-RU" sz="1600" dirty="0"/>
              <a:t>- технологический регламент;</a:t>
            </a:r>
          </a:p>
          <a:p>
            <a:pPr hangingPunct="0"/>
            <a:r>
              <a:rPr lang="ru-RU" sz="1600" dirty="0"/>
              <a:t>- технологическая схема;</a:t>
            </a:r>
          </a:p>
          <a:p>
            <a:pPr hangingPunct="0"/>
            <a:r>
              <a:rPr lang="ru-RU" sz="1600" dirty="0"/>
              <a:t>- технический паспорт взрывобезопасности ОПО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899592" y="18976"/>
            <a:ext cx="7848872" cy="88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400" dirty="0"/>
              <a:t>Проведение профилактических мероприятий</a:t>
            </a:r>
          </a:p>
          <a:p>
            <a:pPr algn="ctr" hangingPunct="0"/>
            <a:r>
              <a:rPr lang="ru-RU" sz="2400" dirty="0" smtClean="0"/>
              <a:t>(Консультирование)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680" y="908720"/>
            <a:ext cx="818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b="1" i="1" dirty="0"/>
              <a:t>Сибирским </a:t>
            </a:r>
            <a:r>
              <a:rPr lang="ru-RU" sz="1600" b="1" i="1" dirty="0" smtClean="0"/>
              <a:t>управлением Ростехнадзора </a:t>
            </a:r>
            <a:r>
              <a:rPr lang="ru-RU" sz="1600" b="1" i="1" dirty="0"/>
              <a:t>проводятся </a:t>
            </a:r>
            <a:r>
              <a:rPr lang="ru-RU" sz="1600" b="1" i="1" dirty="0" smtClean="0"/>
              <a:t>консультации поднадзорных предприятий.</a:t>
            </a:r>
            <a:endParaRPr lang="ru-RU" sz="16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0835" y="1663806"/>
            <a:ext cx="73375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2024 г. </a:t>
            </a:r>
            <a:r>
              <a:rPr lang="ru-RU" b="1" i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 консультирования. </a:t>
            </a:r>
            <a:endParaRPr lang="ru-RU" b="1" i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554546"/>
            <a:ext cx="648072" cy="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8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4">
            <a:extLst>
              <a:ext uri="{FF2B5EF4-FFF2-40B4-BE49-F238E27FC236}">
                <a16:creationId xmlns="" xmlns:a16="http://schemas.microsoft.com/office/drawing/2014/main" id="{54DA1F5F-445E-5FDE-5170-5AC9AD6F6B8E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21476" b="3"/>
          <a:stretch/>
        </p:blipFill>
        <p:spPr>
          <a:xfrm>
            <a:off x="1115616" y="3408947"/>
            <a:ext cx="324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4">
            <a:extLst>
              <a:ext uri="{FF2B5EF4-FFF2-40B4-BE49-F238E27FC236}">
                <a16:creationId xmlns="" xmlns:a16="http://schemas.microsoft.com/office/drawing/2014/main" id="{E181EF13-B26F-93B7-1EE3-94FF6578950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24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21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8230" y="1128411"/>
            <a:ext cx="78594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1600" b="1" i="1" dirty="0" smtClean="0"/>
              <a:t>Проводится информирование региональных </a:t>
            </a:r>
            <a:r>
              <a:rPr lang="ru-RU" sz="1600" b="1" i="1" dirty="0"/>
              <a:t>и </a:t>
            </a:r>
            <a:r>
              <a:rPr lang="ru-RU" sz="1600" b="1" i="1" dirty="0" smtClean="0"/>
              <a:t>муниципальных органов </a:t>
            </a:r>
            <a:r>
              <a:rPr lang="ru-RU" sz="1600" b="1" i="1" dirty="0"/>
              <a:t>власти</a:t>
            </a:r>
            <a:r>
              <a:rPr lang="ru-RU" sz="1600" b="1" i="1" dirty="0" smtClean="0"/>
              <a:t> о </a:t>
            </a:r>
            <a:r>
              <a:rPr lang="ru-RU" sz="1600" b="1" i="1" dirty="0"/>
              <a:t>состоянии аварийности и смертельного травматизма на взрывопожароопасных производственных объектах хранения и переработки растительного </a:t>
            </a:r>
            <a:r>
              <a:rPr lang="ru-RU" sz="1600" b="1" i="1" dirty="0" smtClean="0"/>
              <a:t>сырья.</a:t>
            </a:r>
          </a:p>
          <a:p>
            <a:pPr marL="285750" indent="-285750" algn="just">
              <a:buBlip>
                <a:blip r:embed="rId5"/>
              </a:buBlip>
            </a:pPr>
            <a:endParaRPr lang="ru-RU" sz="1600" b="1" i="1" dirty="0" smtClean="0"/>
          </a:p>
          <a:p>
            <a:pPr marL="285750" indent="-285750" algn="just">
              <a:buBlip>
                <a:blip r:embed="rId5"/>
              </a:buBlip>
            </a:pPr>
            <a:r>
              <a:rPr lang="ru-RU" sz="1600" b="1" i="1" dirty="0" smtClean="0"/>
              <a:t>Строительство </a:t>
            </a:r>
            <a:r>
              <a:rPr lang="ru-RU" sz="1600" b="1" i="1" dirty="0"/>
              <a:t>складов силосного </a:t>
            </a:r>
            <a:r>
              <a:rPr lang="ru-RU" sz="1600" b="1" i="1" dirty="0" smtClean="0"/>
              <a:t>типа, </a:t>
            </a:r>
            <a:r>
              <a:rPr lang="ru-RU" sz="1600" b="1" i="1" dirty="0"/>
              <a:t>приемно-очистительных </a:t>
            </a:r>
            <a:r>
              <a:rPr lang="ru-RU" sz="1600" b="1" i="1" dirty="0" smtClean="0"/>
              <a:t>башен </a:t>
            </a:r>
            <a:r>
              <a:rPr lang="ru-RU" sz="1600" b="1" i="1" dirty="0"/>
              <a:t>и отдельно стоящих сушильных участков растительного </a:t>
            </a:r>
            <a:r>
              <a:rPr lang="ru-RU" sz="1600" b="1" i="1" dirty="0" smtClean="0"/>
              <a:t>сырья послужило новым витком развития взаимодействия между органами власти.</a:t>
            </a:r>
            <a:endParaRPr lang="ru-RU" sz="1600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31436" y="22643"/>
            <a:ext cx="8233052" cy="110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Сибирского управления с региональными и муниципальными органами власти по вопросам промышленной безопасности объектов хранения и переработки растительного сырья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92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97297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22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417" y="1028343"/>
            <a:ext cx="81888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Управлением </a:t>
            </a:r>
            <a:r>
              <a:rPr lang="ru-RU" sz="1600" dirty="0" smtClean="0"/>
              <a:t>в 2024 г</a:t>
            </a:r>
            <a:r>
              <a:rPr lang="ru-RU" sz="1600" dirty="0"/>
              <a:t>. </a:t>
            </a:r>
            <a:r>
              <a:rPr lang="ru-RU" sz="1600" dirty="0" smtClean="0"/>
              <a:t>проведены 4 совещания: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Blip>
                <a:blip r:embed="rId4"/>
              </a:buBlip>
            </a:pPr>
            <a:r>
              <a:rPr lang="ru-RU" sz="1600" dirty="0" smtClean="0"/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15.02.2024</a:t>
            </a:r>
            <a:r>
              <a:rPr lang="ru-RU" sz="1600" dirty="0" smtClean="0"/>
              <a:t>  </a:t>
            </a:r>
            <a:r>
              <a:rPr lang="ru-RU" sz="1600" dirty="0"/>
              <a:t>по теме: «О росте аварийности и смертельного травматизма на взрывопожароопасных объектах хранения и переработки растительного сырья в условиях ограничений, установленных постановлением Правительства Российской Федерации от 10.03.2022 № 336 «Об особенностях организации и осуществления государственного контроля (надзора), муниципального </a:t>
            </a:r>
            <a:r>
              <a:rPr lang="ru-RU" sz="1600" dirty="0" smtClean="0"/>
              <a:t>контроля», </a:t>
            </a:r>
            <a:r>
              <a:rPr lang="ru-RU" sz="1600" i="1" dirty="0" smtClean="0"/>
              <a:t>в совещании </a:t>
            </a:r>
            <a:r>
              <a:rPr lang="ru-RU" sz="1600" i="1" dirty="0"/>
              <a:t>приняли участие </a:t>
            </a:r>
            <a:r>
              <a:rPr lang="ru-RU" sz="1600" b="1" i="1" dirty="0">
                <a:solidFill>
                  <a:srgbClr val="004C22"/>
                </a:solidFill>
              </a:rPr>
              <a:t>представители комитетов сельского хозяйства Алтайского края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lang="ru-RU" sz="1600" i="1" dirty="0" smtClean="0"/>
              <a:t>и</a:t>
            </a:r>
            <a:r>
              <a:rPr lang="ru-RU" sz="1600" b="1" i="1" dirty="0" smtClean="0">
                <a:solidFill>
                  <a:srgbClr val="7030A0"/>
                </a:solidFill>
              </a:rPr>
              <a:t> 62 организации</a:t>
            </a:r>
            <a:r>
              <a:rPr lang="ru-RU" sz="1600" b="1" i="1" dirty="0" smtClean="0"/>
              <a:t>.</a:t>
            </a:r>
          </a:p>
          <a:p>
            <a:pPr algn="just"/>
            <a:endParaRPr lang="ru-RU" sz="1600" b="1" i="1" dirty="0"/>
          </a:p>
          <a:p>
            <a:pPr marL="285750" indent="-285750" algn="just">
              <a:buBlip>
                <a:blip r:embed="rId4"/>
              </a:buBlip>
            </a:pPr>
            <a:r>
              <a:rPr lang="ru-RU" sz="1600" b="1" i="1" dirty="0" smtClean="0">
                <a:solidFill>
                  <a:srgbClr val="FF0000"/>
                </a:solidFill>
              </a:rPr>
              <a:t>29.05.2024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на территории Алтайского края </a:t>
            </a:r>
            <a:r>
              <a:rPr lang="ru-RU" sz="1600" i="1" dirty="0"/>
              <a:t>проведено </a:t>
            </a:r>
            <a:r>
              <a:rPr lang="ru-RU" sz="1600" i="1" dirty="0" smtClean="0"/>
              <a:t>совещание «</a:t>
            </a:r>
            <a:r>
              <a:rPr lang="ru-RU" sz="1600" i="1" dirty="0"/>
              <a:t>Состояние аварийности и смертельного травматизма на взрывопожароопасных производственных объектах хранения и переработки растительного сырья в </a:t>
            </a:r>
            <a:r>
              <a:rPr lang="ru-RU" sz="1600" i="1" dirty="0" smtClean="0"/>
              <a:t>2023 </a:t>
            </a:r>
            <a:r>
              <a:rPr lang="ru-RU" sz="1600" i="1" dirty="0"/>
              <a:t>году», в котором приняло участие более </a:t>
            </a:r>
            <a:r>
              <a:rPr lang="ru-RU" sz="1600" b="1" i="1" dirty="0">
                <a:solidFill>
                  <a:srgbClr val="004C22"/>
                </a:solidFill>
              </a:rPr>
              <a:t>представители Министерства сельского хозяйства Алтайского края, Управления Алтайского края по пищевой, перерабатывающей, фармацевтической промышленности и биотехнологиям, комитетов сельского хозяйства Алтайского края </a:t>
            </a:r>
            <a:r>
              <a:rPr lang="ru-RU" sz="1600" i="1" dirty="0" smtClean="0"/>
              <a:t>и</a:t>
            </a: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94 организации</a:t>
            </a:r>
            <a:r>
              <a:rPr lang="ru-RU" sz="1600" b="1" i="1" dirty="0" smtClean="0"/>
              <a:t>.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8135668" cy="763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85570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015" y="2995053"/>
            <a:ext cx="3950384" cy="296129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" y="5947820"/>
            <a:ext cx="895501" cy="8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23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6812" y="963929"/>
            <a:ext cx="81356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1600" b="1" i="1" dirty="0">
                <a:solidFill>
                  <a:srgbClr val="FF0000"/>
                </a:solidFill>
              </a:rPr>
              <a:t>02.10.2024</a:t>
            </a:r>
            <a:r>
              <a:rPr lang="ru-RU" sz="1600" dirty="0"/>
              <a:t>  </a:t>
            </a:r>
            <a:r>
              <a:rPr lang="ru-RU" sz="1600" i="1" dirty="0"/>
              <a:t>в совещании </a:t>
            </a:r>
            <a:r>
              <a:rPr lang="ru-RU" sz="1600" i="1" dirty="0" smtClean="0"/>
              <a:t>на территории Омской области приняли </a:t>
            </a:r>
            <a:r>
              <a:rPr lang="ru-RU" sz="1600" i="1" dirty="0"/>
              <a:t>участие </a:t>
            </a:r>
            <a:r>
              <a:rPr lang="ru-RU" sz="1600" b="1" i="1" dirty="0">
                <a:solidFill>
                  <a:srgbClr val="004C22"/>
                </a:solidFill>
              </a:rPr>
              <a:t>представители Министерства сельского хозяйства, пищевой и перерабатывающей промышленности Омской области, прокуратуры Омской области </a:t>
            </a:r>
            <a:r>
              <a:rPr lang="ru-RU" sz="1600" i="1" dirty="0"/>
              <a:t>и</a:t>
            </a:r>
            <a:r>
              <a:rPr lang="ru-RU" sz="1600" b="1" i="1" dirty="0">
                <a:solidFill>
                  <a:srgbClr val="7030A0"/>
                </a:solidFill>
              </a:rPr>
              <a:t> 62 организации</a:t>
            </a:r>
            <a:r>
              <a:rPr lang="ru-RU" sz="1600" b="1" i="1" dirty="0" smtClean="0"/>
              <a:t>.</a:t>
            </a:r>
          </a:p>
          <a:p>
            <a:pPr marL="285750" indent="-285750" algn="just">
              <a:buBlip>
                <a:blip r:embed="rId5"/>
              </a:buBlip>
            </a:pPr>
            <a:endParaRPr lang="ru-RU" sz="1600" b="1" i="1" dirty="0"/>
          </a:p>
          <a:p>
            <a:pPr marL="285750" indent="-285750" algn="just">
              <a:buBlip>
                <a:blip r:embed="rId5"/>
              </a:buBlip>
            </a:pPr>
            <a:r>
              <a:rPr lang="ru-RU" sz="1600" b="1" i="1" dirty="0" smtClean="0">
                <a:solidFill>
                  <a:srgbClr val="FF0000"/>
                </a:solidFill>
              </a:rPr>
              <a:t>18.12.2024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проведено совещание «Профилактика </a:t>
            </a:r>
            <a:r>
              <a:rPr lang="ru-RU" sz="1600" i="1" dirty="0"/>
              <a:t>предупреждения аварийности и смертельного травматизма </a:t>
            </a:r>
            <a:r>
              <a:rPr lang="ru-RU" sz="1600" i="1" dirty="0" smtClean="0"/>
              <a:t>в </a:t>
            </a:r>
            <a:r>
              <a:rPr lang="ru-RU" sz="1600" i="1" dirty="0"/>
              <a:t>котором </a:t>
            </a:r>
            <a:r>
              <a:rPr lang="ru-RU" sz="1600" i="1" dirty="0" smtClean="0"/>
              <a:t>приняли участие </a:t>
            </a:r>
            <a:r>
              <a:rPr lang="ru-RU" sz="1600" b="1" i="1" dirty="0" smtClean="0">
                <a:solidFill>
                  <a:srgbClr val="004C22"/>
                </a:solidFill>
              </a:rPr>
              <a:t>представители </a:t>
            </a:r>
            <a:r>
              <a:rPr lang="ru-RU" sz="1600" b="1" i="1" dirty="0">
                <a:solidFill>
                  <a:srgbClr val="004C22"/>
                </a:solidFill>
              </a:rPr>
              <a:t>Отдела РС </a:t>
            </a:r>
            <a:r>
              <a:rPr lang="ru-RU" sz="1600" i="1" dirty="0"/>
              <a:t>и</a:t>
            </a:r>
            <a:r>
              <a:rPr lang="ru-RU" sz="1600" dirty="0"/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67 организаций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4"/>
            <a:ext cx="7848872" cy="659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1259" y="6003156"/>
            <a:ext cx="71078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совещаниях поднимался вопрос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проведения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визита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профилактических мероприятий и в условиях ограничений контрольных (надзорных)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096" y="2985032"/>
            <a:ext cx="3950384" cy="296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75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4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24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40" y="943147"/>
            <a:ext cx="83328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b="1" i="1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Отделом проделана работа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выявлению индикаторов риска. 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внеплановые проверки ООО «Выбор Сибири» и 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Поспелихинская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макаронная фабрика» по индикатору риска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b="1" i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в реестре лицензий сведений о лицензии юридического лица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(индивидуального предпринимателя) на эксплуатацию взрывопожароопасных и химически опасных производственных объектов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классов опасности в течение 4 месяцев с даты регистрации в государственном реестре ОПО,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согласованные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прокуратурой Алтайского края.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ходе проверок выявлено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13 нарушений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требований промышленной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нарушением является нарушение правил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эксплуатации технологического оборудования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не обеспеченность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полном объеме средствами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взрывозащиты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взрывопредупреждения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результатам проверок составлены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протоколы на юридические лица, материалы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были направлены в Индустриальный районный суд г. Барнаула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Поспелихинский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районный суд Алтайского края на рассмотрение. Решениями судов юридические лица привлечены к административной ответственности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 штрафа в размере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8135668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  <p:pic>
        <p:nvPicPr>
          <p:cNvPr id="4100" name="Picture 4" descr="C:\Users\glushkovaai@local.st\Desktop\Публичные слушания-сырье\Картинки\yoncgbked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62" y="5510767"/>
            <a:ext cx="1782968" cy="12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10767"/>
            <a:ext cx="1728000" cy="12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77" y="5510767"/>
            <a:ext cx="1726955" cy="12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0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4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25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908720"/>
            <a:ext cx="8188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рамках проверки соблюдения федерального законодательства о промышленной безопасности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инспекторы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Отдела приняли участие в проверках проводимых Прокуратурой Алтайского края на территориях 7 районов (Советский,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Новичихинский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Михайловский, Троицкий, Павловский, Немецкий и Первомайский).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проверок 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Селеон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(Советский район, цех по производству крупы),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Новичихинское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ХПП»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Новичихинский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район, цех по производству крупы, сушильно-очистительные башни №1, №2, механизированные склады бестарного напольного хранения №1, №2, №3),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«ММК» (Михайловский район, элеватор, отдельно стоящий сушильный участок растительного сырья), ООО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Алси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(Троицкий район, цех по производству крупы),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Арбузовский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элеватор» (элеватор, отдельно стоящий сушильный участок растительного сырья, сушильно-очистительная башня, цех подготовки семян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), 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Брюкке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(Немецкий район, цех по производству муки, склад силосного типа),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«АПК Злата» (Первомайский район,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цех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 производству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муки, цех по производству крупы)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выявлено 160 нарушений требований промышленной безопасности.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Справки по итогам проверок направлены в Прокуратуру Алтайского края. По материалам дел прокуратур районов Алтайского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края, направленных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адрес Управления, руководители ООО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Селеон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«ММК», ООО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Новичихинское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ХПП»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Брюкке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привлечены к административной ответственности по ч. 1 ст. 9.1 КоАП РФ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8135668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65571"/>
            <a:ext cx="192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46" y="5265571"/>
            <a:ext cx="2937599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65571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73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4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26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908720"/>
            <a:ext cx="8188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лицензированию проводилась в соответствии с Федеральным Законом от 04.05.2011г. № 99 «О лицензировании отдельных видов деятельности» и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лицензировании эксплуатации   взрывопожароопасных и химически опасных производственных объектов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опасности»,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12.10.2020 г. № 1661.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заявлений о предоставлении лицензии проведено 8 выездных оценок: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- ООО «Барнаульская ржаная мельница», ООО «Барнаульский пищевик»,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Агробийскпереработка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        АО «Перспектива»,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Агродол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решения), ИП КФХ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Григоренко В.В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(отрицательное решение, выявлено 12 нарушений требований промышленной безопасности),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- ООО «Кондитерская фабрика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ЗАО Птицефабрика «Ново-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(положительные решения). </a:t>
            </a:r>
          </a:p>
          <a:p>
            <a:pPr algn="just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8063660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43280"/>
            <a:ext cx="3502680" cy="1664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3" y="5043279"/>
            <a:ext cx="2219721" cy="16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6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3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27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8135668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2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6812" y="1052736"/>
            <a:ext cx="8188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b="1" i="1" dirty="0" smtClean="0"/>
              <a:t>Сибирское управление </a:t>
            </a:r>
            <a:r>
              <a:rPr lang="ru-RU" sz="1600" b="1" i="1" dirty="0"/>
              <a:t>Ростехнадзора </a:t>
            </a:r>
            <a:r>
              <a:rPr lang="ru-RU" sz="1600" b="1" i="1" dirty="0" smtClean="0"/>
              <a:t>проводит работу </a:t>
            </a:r>
            <a:r>
              <a:rPr lang="ru-RU" sz="1600" b="1" i="1" dirty="0"/>
              <a:t>по выявлению  индикаторов риска обязательных требований в области промышленной </a:t>
            </a:r>
            <a:r>
              <a:rPr lang="ru-RU" sz="1600" b="1" i="1" dirty="0" smtClean="0"/>
              <a:t>безопасности, организует внеплановые проверки в отношении предприятий, допустивших срабатывание индикаторов риска.</a:t>
            </a:r>
            <a:endParaRPr lang="ru-RU" sz="1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0605" y="2129954"/>
            <a:ext cx="7337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сработал индикатор риска - отсутствие лицензии на эксплуатацию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объектов,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более 4 месяцев.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имеющих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961" y="3367267"/>
            <a:ext cx="3744255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проведены выездные оценки в отношении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 и Новосибирской области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endCxn id="31" idx="0"/>
          </p:cNvCxnSpPr>
          <p:nvPr/>
        </p:nvCxnSpPr>
        <p:spPr>
          <a:xfrm>
            <a:off x="2050570" y="3963175"/>
            <a:ext cx="0" cy="7922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1"/>
          </p:cNvCxnSpPr>
          <p:nvPr/>
        </p:nvCxnSpPr>
        <p:spPr>
          <a:xfrm flipH="1">
            <a:off x="2050570" y="3963175"/>
            <a:ext cx="721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56812" y="4755396"/>
            <a:ext cx="2587516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предприятий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требованиям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79845" y="4755396"/>
            <a:ext cx="2664598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предприятие </a:t>
            </a:r>
            <a:r>
              <a:rPr lang="ru-RU" sz="1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требованиям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20" y="5045929"/>
            <a:ext cx="2164536" cy="162340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6516216" y="3963950"/>
            <a:ext cx="721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37607" y="3963174"/>
            <a:ext cx="0" cy="7922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84" y="2070384"/>
            <a:ext cx="1133056" cy="1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0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37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28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620688"/>
            <a:ext cx="818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endParaRPr lang="ru-RU" sz="1600" b="1" i="1" dirty="0" smtClean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-27384"/>
            <a:ext cx="7848872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5" y="1503856"/>
            <a:ext cx="1133056" cy="1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90193" y="2636912"/>
            <a:ext cx="7337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1" y="1956418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нарушения:</a:t>
            </a:r>
          </a:p>
          <a:p>
            <a:pPr algn="ctr"/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 за состоянием промышленной безопасности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 промышленной безопасности на здания и технические устройства;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эксплуатации технологического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57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84108" y="1618077"/>
            <a:ext cx="5775784" cy="792088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FC8CBCC8-A91B-1E60-A3C6-EF29E935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489" y="271370"/>
            <a:ext cx="2019835" cy="134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21FE15-1C3A-625F-3228-E786E2DD6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55" y="392494"/>
            <a:ext cx="2046861" cy="1131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36C961-8A11-99FA-E242-BA3586B9B5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6" y="373307"/>
            <a:ext cx="2074127" cy="115034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07011" cy="365125"/>
          </a:xfrm>
          <a:noFill/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chemeClr val="tx1"/>
                </a:solidFill>
              </a:rPr>
              <a:t>29</a:t>
            </a:fld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37839"/>
            <a:ext cx="3001450" cy="2251087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839"/>
            <a:ext cx="300240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26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3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169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Динамика </a:t>
            </a:r>
            <a:r>
              <a:rPr lang="ru-RU" dirty="0"/>
              <a:t>событий аварийности и смертельного травматизма </a:t>
            </a:r>
            <a:r>
              <a:rPr lang="ru-RU" dirty="0" smtClean="0"/>
              <a:t>на объектах хранения и переработки </a:t>
            </a:r>
            <a:r>
              <a:rPr lang="ru-RU" dirty="0"/>
              <a:t>растительного сырья в сравнении с 2023 г. представлена в таблице 1.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Таблица 1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40070"/>
              </p:ext>
            </p:extLst>
          </p:nvPr>
        </p:nvGraphicFramePr>
        <p:xfrm>
          <a:off x="775505" y="2672916"/>
          <a:ext cx="8064894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357"/>
                <a:gridCol w="1257557"/>
                <a:gridCol w="1144169"/>
                <a:gridCol w="598415"/>
                <a:gridCol w="1287157"/>
                <a:gridCol w="1087033"/>
                <a:gridCol w="558206"/>
              </a:tblGrid>
              <a:tr h="3722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надзора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Аварийность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+/-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Смертельный травматизм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+/-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растительного сырья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 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-5 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961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4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Динамика </a:t>
            </a:r>
            <a:r>
              <a:rPr lang="ru-RU" dirty="0"/>
              <a:t>событий по видам аварий на объектах растительного сырья </a:t>
            </a:r>
            <a:br>
              <a:rPr lang="ru-RU" dirty="0"/>
            </a:br>
            <a:r>
              <a:rPr lang="ru-RU" dirty="0"/>
              <a:t>в сравнении с 2023 г. представлена в таблице 2.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Таблица 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6251" y="3789040"/>
            <a:ext cx="8310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Авария </a:t>
            </a:r>
            <a:r>
              <a:rPr lang="ru-RU" dirty="0"/>
              <a:t>в 2024 г. произошла на объекте, поднадзорном </a:t>
            </a:r>
            <a:r>
              <a:rPr lang="ru-RU" dirty="0" err="1"/>
              <a:t>Приокскому</a:t>
            </a:r>
            <a:r>
              <a:rPr lang="ru-RU" dirty="0"/>
              <a:t> управлению </a:t>
            </a:r>
            <a:r>
              <a:rPr lang="ru-RU" dirty="0" err="1" smtClean="0"/>
              <a:t>Ростехнадзора</a:t>
            </a:r>
            <a:r>
              <a:rPr lang="ru-RU" dirty="0" smtClean="0"/>
              <a:t>. </a:t>
            </a:r>
            <a:r>
              <a:rPr lang="ru-RU" dirty="0"/>
              <a:t>Т</a:t>
            </a:r>
            <a:r>
              <a:rPr lang="ru-RU" dirty="0" smtClean="0"/>
              <a:t>ехнической </a:t>
            </a:r>
            <a:r>
              <a:rPr lang="ru-RU" dirty="0"/>
              <a:t>причиной </a:t>
            </a:r>
            <a:r>
              <a:rPr lang="ru-RU" dirty="0" smtClean="0"/>
              <a:t>аварии </a:t>
            </a:r>
            <a:r>
              <a:rPr lang="ru-RU" dirty="0"/>
              <a:t>явилось загорание сгораемых материалов (деревянных конструкций кровли, рубероида кровли) </a:t>
            </a:r>
            <a:br>
              <a:rPr lang="ru-RU" dirty="0"/>
            </a:br>
            <a:r>
              <a:rPr lang="ru-RU" dirty="0"/>
              <a:t>от тепла, выделившегося в результате аварийного режима работы </a:t>
            </a:r>
            <a:r>
              <a:rPr lang="ru-RU" dirty="0" err="1"/>
              <a:t>электрокабеля</a:t>
            </a:r>
            <a:r>
              <a:rPr lang="ru-RU" dirty="0"/>
              <a:t>, питающего вентиляторы (в результате пожара разрушены кровля и ленточный транспортер верхней галереи, частично повреждена нория).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85508"/>
              </p:ext>
            </p:extLst>
          </p:nvPr>
        </p:nvGraphicFramePr>
        <p:xfrm>
          <a:off x="799907" y="2014557"/>
          <a:ext cx="8157508" cy="156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245"/>
                <a:gridCol w="1081685"/>
                <a:gridCol w="959323"/>
                <a:gridCol w="128725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аварий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Рост/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(+/-)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Повреждение, разрушение зданий (сооружений), технических устройств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Неконтролируемый взрыв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Отклонение от технологического режима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58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 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413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5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673877"/>
            <a:ext cx="8057754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Динамика событий по основным травмирующим факторам в результате </a:t>
            </a:r>
            <a:r>
              <a:rPr lang="ru-RU" dirty="0" smtClean="0"/>
              <a:t>несчастного </a:t>
            </a:r>
            <a:r>
              <a:rPr lang="ru-RU" dirty="0"/>
              <a:t>случая со смертельным исходом на объектах </a:t>
            </a:r>
            <a:r>
              <a:rPr lang="ru-RU" dirty="0" smtClean="0"/>
              <a:t>хранения и переработки растительного </a:t>
            </a:r>
            <a:r>
              <a:rPr lang="ru-RU" dirty="0"/>
              <a:t>сырья в сравнении с 2023 г. приведена в таблице 3</a:t>
            </a:r>
            <a:r>
              <a:rPr lang="ru-RU" dirty="0" smtClean="0"/>
              <a:t>.</a:t>
            </a:r>
          </a:p>
          <a:p>
            <a:pPr>
              <a:lnSpc>
                <a:spcPts val="1400"/>
              </a:lnSpc>
            </a:pPr>
            <a:endParaRPr lang="ru-RU" dirty="0" smtClean="0"/>
          </a:p>
          <a:p>
            <a:pPr>
              <a:lnSpc>
                <a:spcPts val="1400"/>
              </a:lnSpc>
            </a:pPr>
            <a:r>
              <a:rPr lang="ru-RU" dirty="0" smtClean="0"/>
              <a:t>Таблица 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7848" y="4420844"/>
            <a:ext cx="8161044" cy="242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* одно </a:t>
            </a:r>
            <a:r>
              <a:rPr lang="ru-RU" sz="1400" dirty="0"/>
              <a:t>событие снято с учета (несчастный случай в ООО «Маслоэкстракционный завод «Амурский» (Амурская обл.) квалифицирован по итогам расследования, как </a:t>
            </a:r>
            <a:r>
              <a:rPr lang="ru-RU" sz="1400" dirty="0" smtClean="0"/>
              <a:t>несвязанный </a:t>
            </a:r>
            <a:r>
              <a:rPr lang="ru-RU" sz="1400" dirty="0"/>
              <a:t>с производством</a:t>
            </a:r>
            <a:r>
              <a:rPr lang="ru-RU" sz="1400" dirty="0" smtClean="0"/>
              <a:t>);</a:t>
            </a:r>
          </a:p>
          <a:p>
            <a:pPr>
              <a:lnSpc>
                <a:spcPts val="1400"/>
              </a:lnSpc>
            </a:pPr>
            <a:endParaRPr lang="ru-RU" sz="1400" dirty="0"/>
          </a:p>
          <a:p>
            <a:pPr>
              <a:lnSpc>
                <a:spcPts val="1400"/>
              </a:lnSpc>
            </a:pPr>
            <a:r>
              <a:rPr lang="ru-RU" sz="1400" dirty="0"/>
              <a:t>** 01.03.2024 зарегистрировано новое учетное событие в системе ЦП АИС </a:t>
            </a:r>
            <a:r>
              <a:rPr lang="ru-RU" sz="1400" dirty="0" err="1"/>
              <a:t>Ростехнадзора</a:t>
            </a:r>
            <a:r>
              <a:rPr lang="ru-RU" sz="1400" dirty="0"/>
              <a:t>, произошедшее 25.11.2023 в ООО «Эталон» (Тульская обл</a:t>
            </a:r>
            <a:r>
              <a:rPr lang="ru-RU" sz="1400" dirty="0" smtClean="0"/>
              <a:t>.).</a:t>
            </a:r>
          </a:p>
          <a:p>
            <a:pPr>
              <a:lnSpc>
                <a:spcPts val="1400"/>
              </a:lnSpc>
            </a:pPr>
            <a:endParaRPr lang="ru-RU" sz="1400" dirty="0"/>
          </a:p>
          <a:p>
            <a:pPr>
              <a:lnSpc>
                <a:spcPts val="1400"/>
              </a:lnSpc>
            </a:pPr>
            <a:r>
              <a:rPr lang="ru-RU" sz="1400" dirty="0"/>
              <a:t>Смертельное травмирование работника в 2024 г. произошло </a:t>
            </a:r>
            <a:r>
              <a:rPr lang="ru-RU" sz="1400" dirty="0" smtClean="0"/>
              <a:t>в </a:t>
            </a:r>
            <a:r>
              <a:rPr lang="ru-RU" sz="1400" dirty="0"/>
              <a:t>организации, поднадзорной Дальневосточному управлению </a:t>
            </a:r>
            <a:r>
              <a:rPr lang="ru-RU" sz="1400" dirty="0" err="1"/>
              <a:t>Ростехнадзора</a:t>
            </a:r>
            <a:r>
              <a:rPr lang="ru-RU" sz="1400" dirty="0"/>
              <a:t>, </a:t>
            </a:r>
            <a:r>
              <a:rPr lang="ru-RU" sz="1400" dirty="0" smtClean="0"/>
              <a:t>и </a:t>
            </a:r>
            <a:r>
              <a:rPr lang="ru-RU" sz="1400" dirty="0"/>
              <a:t>наступило в результате механической асфиксии от закрытия просвета дыхательных путей сыпучими веществами</a:t>
            </a:r>
            <a:r>
              <a:rPr lang="ru-RU" sz="1400" dirty="0" smtClean="0"/>
              <a:t>.</a:t>
            </a:r>
          </a:p>
          <a:p>
            <a:pPr>
              <a:lnSpc>
                <a:spcPts val="1400"/>
              </a:lnSpc>
            </a:pPr>
            <a:endParaRPr lang="ru-RU" sz="1400" dirty="0"/>
          </a:p>
          <a:p>
            <a:pPr>
              <a:lnSpc>
                <a:spcPts val="1400"/>
              </a:lnSpc>
            </a:pPr>
            <a:r>
              <a:rPr lang="ru-RU" sz="1400" dirty="0"/>
              <a:t>Все зарегистрированные события аварийности и смертельного травматизма произошли во II-ом полугодии 2024 г. на объектах </a:t>
            </a:r>
            <a:r>
              <a:rPr lang="ru-RU" sz="1400" dirty="0" smtClean="0"/>
              <a:t>хранения и переработки растительного </a:t>
            </a:r>
            <a:r>
              <a:rPr lang="ru-RU" sz="1400" dirty="0"/>
              <a:t>сырья III и IV класса опасности и характеризуются следующими обстоятельствами.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58327"/>
              </p:ext>
            </p:extLst>
          </p:nvPr>
        </p:nvGraphicFramePr>
        <p:xfrm>
          <a:off x="826564" y="1982694"/>
          <a:ext cx="7977775" cy="230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6614"/>
                <a:gridCol w="1224136"/>
                <a:gridCol w="1008112"/>
                <a:gridCol w="1148913"/>
              </a:tblGrid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Травмирующие факторы в результате несчастного случая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со смертельным исходом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Рост/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Снижение (+/-)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Асфиксия (в результате попадания сыпучего продукта в дыхательные пути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Падение с высоты в результате неудовлетворительной организации работ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Травмирование рабочими органами технических устройств (в том числе, механические травмы, термические ожоги)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2**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Травмирование в результате аварии (взрыва) на ОПО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-5 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93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6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26.10.2024</a:t>
            </a:r>
            <a:r>
              <a:rPr lang="ru-RU" b="1" i="1" dirty="0" smtClean="0"/>
              <a:t> </a:t>
            </a:r>
            <a:r>
              <a:rPr lang="ru-RU" dirty="0"/>
              <a:t>произошло возгорание кровли опасного производственного объекта IV класса опасности «Механизированный склад бестарного напольного хранения», эксплуатируемого </a:t>
            </a:r>
            <a:r>
              <a:rPr lang="ru-RU" b="1" dirty="0"/>
              <a:t>ООО «</a:t>
            </a:r>
            <a:r>
              <a:rPr lang="ru-RU" b="1" dirty="0" err="1"/>
              <a:t>Залегощенское</a:t>
            </a:r>
            <a:r>
              <a:rPr lang="ru-RU" b="1" dirty="0"/>
              <a:t> ХПП»</a:t>
            </a:r>
            <a:r>
              <a:rPr lang="ru-RU" dirty="0"/>
              <a:t> (Орловская обл.)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Пострадавших </a:t>
            </a:r>
            <a:r>
              <a:rPr lang="ru-RU" dirty="0"/>
              <a:t>нет.</a:t>
            </a:r>
          </a:p>
          <a:p>
            <a:pPr algn="just"/>
            <a:r>
              <a:rPr lang="ru-RU" dirty="0"/>
              <a:t>Экономический ущерб составил </a:t>
            </a:r>
            <a:r>
              <a:rPr lang="ru-RU" dirty="0" smtClean="0"/>
              <a:t>3 111 411,13 </a:t>
            </a:r>
            <a:r>
              <a:rPr lang="ru-RU" dirty="0"/>
              <a:t>рублей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Технической</a:t>
            </a:r>
            <a:r>
              <a:rPr lang="ru-RU" dirty="0"/>
              <a:t> причиной возникновения аварии (пожара), согласно заключению пожарно-технической экспертизы ФГБУ СЭУ ФПС ИПЛ </a:t>
            </a:r>
            <a:br>
              <a:rPr lang="ru-RU" dirty="0"/>
            </a:br>
            <a:r>
              <a:rPr lang="ru-RU" dirty="0"/>
              <a:t>по Орловской области явилось загорание сгораемых материалов (деревянных конструкций кровли, рубероида кровли) от тепла, выделившегося в результате аварийного режима работы </a:t>
            </a:r>
            <a:r>
              <a:rPr lang="ru-RU" dirty="0" err="1"/>
              <a:t>электрокабеля</a:t>
            </a:r>
            <a:r>
              <a:rPr lang="ru-RU" dirty="0"/>
              <a:t>, питающего вентиляторы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Организационными</a:t>
            </a:r>
            <a:r>
              <a:rPr lang="ru-RU" dirty="0"/>
              <a:t> причинами аварии (пожара) явились: 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dirty="0"/>
              <a:t>неудовлетворительная организация проведения работ по активному вентилированию сои в складе, которая выразилась в оставлении под напряжением неиспользуемых электрических сетей и вводного рубильника </a:t>
            </a:r>
            <a:br>
              <a:rPr lang="ru-RU" dirty="0"/>
            </a:br>
            <a:r>
              <a:rPr lang="ru-RU" dirty="0"/>
              <a:t>в вводно-распределительном устройстве склада после завершения </a:t>
            </a:r>
            <a:r>
              <a:rPr lang="ru-RU" dirty="0" smtClean="0"/>
              <a:t>работ;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dirty="0" smtClean="0"/>
              <a:t>неудовлетворительное </a:t>
            </a:r>
            <a:r>
              <a:rPr lang="ru-RU" dirty="0"/>
              <a:t>осуществление производственного контроля </a:t>
            </a:r>
            <a:br>
              <a:rPr lang="ru-RU" dirty="0"/>
            </a:br>
            <a:r>
              <a:rPr lang="ru-RU" dirty="0"/>
              <a:t>за соблюдением требований промышленной безопасности при организации </a:t>
            </a:r>
            <a:br>
              <a:rPr lang="ru-RU" dirty="0"/>
            </a:br>
            <a:r>
              <a:rPr lang="ru-RU" dirty="0"/>
              <a:t>и выполнении технологических работ по хранению сои.</a:t>
            </a:r>
          </a:p>
        </p:txBody>
      </p:sp>
    </p:spTree>
    <p:extLst>
      <p:ext uri="{BB962C8B-B14F-4D97-AF65-F5344CB8AC3E}">
        <p14:creationId xmlns:p14="http://schemas.microsoft.com/office/powerpoint/2010/main" val="650890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7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742620"/>
            <a:ext cx="8169056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</a:rPr>
              <a:t>16.09.2024  </a:t>
            </a:r>
            <a:r>
              <a:rPr lang="ru-RU" sz="1700" dirty="0" smtClean="0"/>
              <a:t>произошел </a:t>
            </a:r>
            <a:r>
              <a:rPr lang="ru-RU" sz="1700" dirty="0"/>
              <a:t>смертельный несчастный случай с работником предприятия, который был смертельно травмирован находясь в зерновом бункере при проведении работ при перекачке зерна на </a:t>
            </a:r>
            <a:r>
              <a:rPr lang="ru-RU" sz="1700" dirty="0" smtClean="0"/>
              <a:t>ОПО «Элеватор</a:t>
            </a:r>
            <a:r>
              <a:rPr lang="ru-RU" sz="1700" dirty="0"/>
              <a:t>» III класса опасности, эксплуатируемом</a:t>
            </a:r>
            <a:r>
              <a:rPr lang="ru-RU" sz="1700" b="1" dirty="0"/>
              <a:t> ООО «</a:t>
            </a:r>
            <a:r>
              <a:rPr lang="ru-RU" sz="1700" b="1" dirty="0" err="1"/>
              <a:t>Русагро</a:t>
            </a:r>
            <a:r>
              <a:rPr lang="ru-RU" sz="1700" b="1" dirty="0"/>
              <a:t> - Приморье» </a:t>
            </a:r>
            <a:r>
              <a:rPr lang="ru-RU" sz="1700" dirty="0"/>
              <a:t>(Приморский край</a:t>
            </a:r>
            <a:r>
              <a:rPr lang="ru-RU" sz="1700" dirty="0" smtClean="0"/>
              <a:t>).</a:t>
            </a:r>
          </a:p>
          <a:p>
            <a:endParaRPr lang="ru-RU" sz="1700" dirty="0"/>
          </a:p>
          <a:p>
            <a:r>
              <a:rPr lang="ru-RU" sz="1700" dirty="0"/>
              <a:t>Согласно заключению судебно-медицинского исследования смерть работника наступила в результате механической асфиксии от закрытия просвета дыхательных путей сыпучими веществами. </a:t>
            </a:r>
            <a:endParaRPr lang="ru-RU" sz="1700" dirty="0" smtClean="0"/>
          </a:p>
          <a:p>
            <a:endParaRPr lang="ru-RU" sz="1700" dirty="0"/>
          </a:p>
          <a:p>
            <a:r>
              <a:rPr lang="ru-RU" sz="1700" dirty="0"/>
              <a:t>Основными </a:t>
            </a:r>
            <a:r>
              <a:rPr lang="ru-RU" sz="1700" b="1" dirty="0"/>
              <a:t>организационно-техническими</a:t>
            </a:r>
            <a:r>
              <a:rPr lang="ru-RU" sz="1700" dirty="0"/>
              <a:t> причинами несчастного случая </a:t>
            </a:r>
            <a:r>
              <a:rPr lang="ru-RU" sz="1700" dirty="0" smtClean="0"/>
              <a:t>явилось: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700" dirty="0" smtClean="0"/>
              <a:t> </a:t>
            </a:r>
            <a:r>
              <a:rPr lang="ru-RU" sz="1700" dirty="0"/>
              <a:t>необеспечение контроля со стороны руководителей </a:t>
            </a:r>
            <a:r>
              <a:rPr lang="ru-RU" sz="1700" dirty="0" smtClean="0"/>
              <a:t>и </a:t>
            </a:r>
            <a:r>
              <a:rPr lang="ru-RU" sz="1700" dirty="0"/>
              <a:t>специалистов подразделения за ходом выполнения </a:t>
            </a:r>
            <a:r>
              <a:rPr lang="ru-RU" sz="1700" dirty="0" smtClean="0"/>
              <a:t>работ;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700" dirty="0" smtClean="0"/>
              <a:t>нарушение </a:t>
            </a:r>
            <a:r>
              <a:rPr lang="ru-RU" sz="1700" dirty="0"/>
              <a:t>допуска к работам повышенной </a:t>
            </a:r>
            <a:r>
              <a:rPr lang="ru-RU" sz="1700" dirty="0" smtClean="0"/>
              <a:t>опасности;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700" dirty="0" smtClean="0"/>
              <a:t>несоблюдение </a:t>
            </a:r>
            <a:r>
              <a:rPr lang="ru-RU" sz="1700" dirty="0"/>
              <a:t>работником трудового распорядка и дисциплины труда</a:t>
            </a:r>
            <a:r>
              <a:rPr lang="ru-RU" sz="1700" dirty="0" smtClean="0"/>
              <a:t>.</a:t>
            </a:r>
          </a:p>
          <a:p>
            <a:endParaRPr lang="ru-RU" sz="1700" dirty="0" smtClean="0"/>
          </a:p>
          <a:p>
            <a:r>
              <a:rPr lang="ru-RU" sz="1700" dirty="0" smtClean="0"/>
              <a:t>Вместе </a:t>
            </a:r>
            <a:r>
              <a:rPr lang="ru-RU" sz="1700" dirty="0"/>
              <a:t>с </a:t>
            </a:r>
            <a:r>
              <a:rPr lang="ru-RU" sz="1700" dirty="0" smtClean="0"/>
              <a:t>тем, </a:t>
            </a:r>
            <a:r>
              <a:rPr lang="ru-RU" sz="1700" dirty="0"/>
              <a:t>по информации Дальневосточного и </a:t>
            </a:r>
            <a:r>
              <a:rPr lang="ru-RU" sz="1700" dirty="0" err="1"/>
              <a:t>Приокского</a:t>
            </a:r>
            <a:r>
              <a:rPr lang="ru-RU" sz="1700" dirty="0"/>
              <a:t> управлений </a:t>
            </a:r>
            <a:r>
              <a:rPr lang="ru-RU" sz="1700" dirty="0" err="1"/>
              <a:t>Ростехнадзора</a:t>
            </a:r>
            <a:r>
              <a:rPr lang="ru-RU" sz="1700" dirty="0"/>
              <a:t> в ООО «</a:t>
            </a:r>
            <a:r>
              <a:rPr lang="ru-RU" sz="1700" dirty="0" err="1"/>
              <a:t>Русагро</a:t>
            </a:r>
            <a:r>
              <a:rPr lang="ru-RU" sz="1700" dirty="0"/>
              <a:t> - Приморье» </a:t>
            </a:r>
            <a:r>
              <a:rPr lang="ru-RU" sz="1700" dirty="0" smtClean="0"/>
              <a:t>и </a:t>
            </a:r>
            <a:r>
              <a:rPr lang="ru-RU" sz="1700" dirty="0"/>
              <a:t>ООО «</a:t>
            </a:r>
            <a:r>
              <a:rPr lang="ru-RU" sz="1700" dirty="0" err="1"/>
              <a:t>Залегощенское</a:t>
            </a:r>
            <a:r>
              <a:rPr lang="ru-RU" sz="1700" dirty="0"/>
              <a:t> ХПП» направлялись информационные письма </a:t>
            </a:r>
            <a:r>
              <a:rPr lang="ru-RU" sz="1700" dirty="0" smtClean="0"/>
              <a:t>с </a:t>
            </a:r>
            <a:r>
              <a:rPr lang="ru-RU" sz="1700" dirty="0"/>
              <a:t>предложениями к принятию дополнительных мер обеспечения </a:t>
            </a:r>
            <a:r>
              <a:rPr lang="ru-RU" sz="1700" dirty="0" smtClean="0"/>
              <a:t>противоаварийной </a:t>
            </a:r>
            <a:r>
              <a:rPr lang="ru-RU" sz="1700" dirty="0"/>
              <a:t>устойчивости эксплуатируемых ими объектов, а также </a:t>
            </a:r>
            <a:r>
              <a:rPr lang="ru-RU" sz="1700" dirty="0" smtClean="0"/>
              <a:t>с </a:t>
            </a:r>
            <a:r>
              <a:rPr lang="ru-RU" sz="1700" dirty="0"/>
              <a:t>информацией об организуемых по затронутым вопросам семинаров (совещаний).</a:t>
            </a:r>
          </a:p>
          <a:p>
            <a:r>
              <a:rPr lang="ru-RU" sz="1700" dirty="0" smtClean="0"/>
              <a:t>Представители </a:t>
            </a:r>
            <a:r>
              <a:rPr lang="ru-RU" sz="1700" dirty="0"/>
              <a:t>ООО «</a:t>
            </a:r>
            <a:r>
              <a:rPr lang="ru-RU" sz="1700" dirty="0" err="1"/>
              <a:t>Залегощенское</a:t>
            </a:r>
            <a:r>
              <a:rPr lang="ru-RU" sz="1700" dirty="0"/>
              <a:t> ХПП» принимали участие в организованном </a:t>
            </a:r>
            <a:r>
              <a:rPr lang="ru-RU" sz="1700" dirty="0" err="1"/>
              <a:t>Приокским</a:t>
            </a:r>
            <a:r>
              <a:rPr lang="ru-RU" sz="1700" dirty="0"/>
              <a:t> управлением семинаре (совещании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65990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8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833" y="797510"/>
            <a:ext cx="495332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Новосибирская область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26.02.2024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произошел инцидент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Сушильно-очистительная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СОБ-МК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А60-07968-0004)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Баганхлебопродукт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сушке семян подсолнечника во время розжига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горелки сушилки произошло возгорание отложений нефти в камере сгорания сушильно-очистительной башни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СОБ-МК. </a:t>
            </a: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результате возгорания повреждены электропроводка, плафоны, автоматические выключатели.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возникновения инцидента явилось:</a:t>
            </a:r>
          </a:p>
          <a:p>
            <a:pPr marL="285750" indent="-285750" algn="just" hangingPunct="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отложений остатков нефти в камере сгорания вследствие нештатной работы горелки (периодического выхода  топлива (нефти) из форсунки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 hangingPunct="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отсутствовала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уборка остатков отложений топлива (нефти) после каждой нештатной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горелки.</a:t>
            </a:r>
          </a:p>
          <a:p>
            <a:pPr algn="just"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экономического ущерба составил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13 195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kulygin_ei\Desktop\Отчет февраль отдел РС 2024\Инцидент Баганхлебопродукт 26.02.2024\фото Баган инцидент\IMG-20240311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28" y="804477"/>
            <a:ext cx="3181084" cy="29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kulygin_ei\Desktop\Отчет февраль отдел РС 2024\Инцидент Баганхлебопродукт 26.02.2024\фото Баган инцидент\IMG-20240311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3755731"/>
            <a:ext cx="2084959" cy="27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48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9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произошедшие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Сибирскому управлению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Новосибирская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область:</a:t>
            </a:r>
          </a:p>
          <a:p>
            <a:pPr algn="just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26.02.2024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инцидент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 Сушильно-очистительная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СОБ-МК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(рег.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А60-07968-0004) в 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Баганхлебопродукт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 </a:t>
            </a:r>
          </a:p>
        </p:txBody>
      </p:sp>
      <p:pic>
        <p:nvPicPr>
          <p:cNvPr id="9" name="Picture 2" descr="C:\Users\kulygin_ei\Desktop\Отчет февраль отдел РС 2024\Инцидент Баганхлебопродукт 26.02.2024\фото Баган инцидент\IMG-20240311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02433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ulygin_ei\Desktop\Отчет февраль отдел РС 2024\Инцидент Баганхлебопродукт 26.02.2024\фото Баган инцидент\IMG-20240311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4296"/>
            <a:ext cx="302433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20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2370</Words>
  <Application>Microsoft Office PowerPoint</Application>
  <PresentationFormat>Экран (4:3)</PresentationFormat>
  <Paragraphs>332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Межрегиональный отдел по надзору за взрывоопасными объектами хранения и переработки растительного сырья</vt:lpstr>
      <vt:lpstr>Аварийность и травматизм на взрывопожароопасных объектах хранения и переработки растительного сырья в России</vt:lpstr>
      <vt:lpstr>Аварийность и травматизм на взрывопожароопасных объектах хранения и переработки растительного сырья в России</vt:lpstr>
      <vt:lpstr>Аварийность и травматизм на взрывопожароопасных объектах хранения и переработки растительного сырья в России</vt:lpstr>
      <vt:lpstr>Аварийность и травматизм на взрывопожароопасных объектах хранения и переработки растительного сырья в России</vt:lpstr>
      <vt:lpstr>Аварийность и травматизм на взрывопожароопасных объектах хранения и переработки растительного сырья в России</vt:lpstr>
      <vt:lpstr>Инциденты, произошедшие на территории, подконтрольной Сибирскому управлению Ростехнадзора </vt:lpstr>
      <vt:lpstr>Инциденты, произошедшие на территории, подконтрольной Сибирскому управлению Ростехнадзора</vt:lpstr>
      <vt:lpstr>Инциденты, произошедшие на территории, подконтрольной Сибирскому управлению Ростехнадзора </vt:lpstr>
      <vt:lpstr>Инциденты, произошедшие на территории, подконтрольной Сибирскому управлению Ростехнадзора </vt:lpstr>
      <vt:lpstr>Инциденты, произошедшие на территории, подконтрольной Сибирскому управлению Ростехнадзора </vt:lpstr>
      <vt:lpstr>Инциденты, произошедшие на территории, подконтрольной Сибирскому управлению Ростехнадзора </vt:lpstr>
      <vt:lpstr>Инциденты, произошедшие на территории, подконтрольной Сибирскому управлению Ростехнадзора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kulygin_ei</cp:lastModifiedBy>
  <cp:revision>315</cp:revision>
  <dcterms:created xsi:type="dcterms:W3CDTF">2018-01-19T07:14:08Z</dcterms:created>
  <dcterms:modified xsi:type="dcterms:W3CDTF">2025-02-19T01:25:06Z</dcterms:modified>
</cp:coreProperties>
</file>